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8288000" cy="10287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nva Sans 1" panose="020B0600000101010101" charset="0"/>
      <p:regular r:id="rId45"/>
    </p:embeddedFont>
    <p:embeddedFont>
      <p:font typeface="Canva Sans 1 Bold" panose="020B0600000101010101" charset="0"/>
      <p:regular r:id="rId46"/>
      <p:bold r:id="rId47"/>
    </p:embeddedFont>
    <p:embeddedFont>
      <p:font typeface="Canva Sans 2" panose="020B0600000101010101" charset="0"/>
      <p:regular r:id="rId48"/>
    </p:embeddedFont>
    <p:embeddedFont>
      <p:font typeface="Canva Sans 2 Bold" panose="020B0600000101010101" charset="0"/>
      <p:regular r:id="rId49"/>
      <p:bold r:id="rId50"/>
    </p:embeddedFont>
    <p:embeddedFont>
      <p:font typeface="DM Sans" pitchFamily="2" charset="0"/>
      <p:regular r:id="rId51"/>
      <p:bold r:id="rId52"/>
      <p:italic r:id="rId53"/>
      <p:boldItalic r:id="rId54"/>
    </p:embeddedFont>
    <p:embeddedFont>
      <p:font typeface="DM Sans Bold" charset="0"/>
      <p:regular r:id="rId55"/>
      <p:bold r:id="rId56"/>
    </p:embeddedFont>
    <p:embeddedFont>
      <p:font typeface="DM Sans Italics" panose="020B0600000101010101" charset="0"/>
      <p:regular r:id="rId57"/>
      <p:italic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svg"/><Relationship Id="rId7" Type="http://schemas.openxmlformats.org/officeDocument/2006/relationships/image" Target="../media/image6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6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7" Type="http://schemas.openxmlformats.org/officeDocument/2006/relationships/image" Target="../media/image100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7790" y="1028700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3939352" y="1648426"/>
            <a:ext cx="6938631" cy="5768944"/>
          </a:xfrm>
          <a:custGeom>
            <a:avLst/>
            <a:gdLst/>
            <a:ahLst/>
            <a:cxnLst/>
            <a:rect l="l" t="t" r="r" b="b"/>
            <a:pathLst>
              <a:path w="6938631" h="5768944">
                <a:moveTo>
                  <a:pt x="0" y="0"/>
                </a:moveTo>
                <a:lnTo>
                  <a:pt x="6938631" y="0"/>
                </a:lnTo>
                <a:lnTo>
                  <a:pt x="6938631" y="5768944"/>
                </a:lnTo>
                <a:lnTo>
                  <a:pt x="0" y="5768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839907" y="2463069"/>
            <a:ext cx="4224141" cy="4139658"/>
          </a:xfrm>
          <a:custGeom>
            <a:avLst/>
            <a:gdLst/>
            <a:ahLst/>
            <a:cxnLst/>
            <a:rect l="l" t="t" r="r" b="b"/>
            <a:pathLst>
              <a:path w="4224141" h="4139658">
                <a:moveTo>
                  <a:pt x="0" y="0"/>
                </a:moveTo>
                <a:lnTo>
                  <a:pt x="4224141" y="0"/>
                </a:lnTo>
                <a:lnTo>
                  <a:pt x="4224141" y="4139658"/>
                </a:lnTo>
                <a:lnTo>
                  <a:pt x="0" y="41396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5871767" y="809948"/>
            <a:ext cx="11579813" cy="7127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>
                <a:solidFill>
                  <a:srgbClr val="E1C340"/>
                </a:solidFill>
                <a:latin typeface="DM Sans Bold"/>
              </a:rPr>
              <a:t>PREDICTION OF THE BATTER’S ON-BASE/OUT ACCORDING TO THE PITCHING SITUATION USING MACHINE LEARNING TECHNIQUES</a:t>
            </a:r>
          </a:p>
        </p:txBody>
      </p:sp>
      <p:sp>
        <p:nvSpPr>
          <p:cNvPr id="6" name="Freeform 6"/>
          <p:cNvSpPr/>
          <p:nvPr/>
        </p:nvSpPr>
        <p:spPr>
          <a:xfrm rot="-714728">
            <a:off x="2527315" y="4824341"/>
            <a:ext cx="3837051" cy="4114800"/>
          </a:xfrm>
          <a:custGeom>
            <a:avLst/>
            <a:gdLst/>
            <a:ahLst/>
            <a:cxnLst/>
            <a:rect l="l" t="t" r="r" b="b"/>
            <a:pathLst>
              <a:path w="3837051" h="4114800">
                <a:moveTo>
                  <a:pt x="0" y="0"/>
                </a:moveTo>
                <a:lnTo>
                  <a:pt x="3837051" y="0"/>
                </a:lnTo>
                <a:lnTo>
                  <a:pt x="38370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1661674" y="8125150"/>
            <a:ext cx="5542676" cy="169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 Italics"/>
              </a:rPr>
              <a:t>21700365 Son Juchan</a:t>
            </a:r>
          </a:p>
          <a:p>
            <a:pPr algn="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 Italics"/>
              </a:rPr>
              <a:t>21700411 Ahn Dongsu</a:t>
            </a:r>
          </a:p>
          <a:p>
            <a:pPr algn="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 Italics"/>
              </a:rPr>
              <a:t>22000176 Kim Jimin</a:t>
            </a:r>
          </a:p>
          <a:p>
            <a:pPr algn="r">
              <a:lnSpc>
                <a:spcPts val="3300"/>
              </a:lnSpc>
            </a:pPr>
            <a:endParaRPr lang="en-US" sz="3000">
              <a:solidFill>
                <a:srgbClr val="FFFFFF"/>
              </a:solidFill>
              <a:latin typeface="DM Sans Itali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39102" y="5143500"/>
            <a:ext cx="7908931" cy="4813001"/>
          </a:xfrm>
          <a:custGeom>
            <a:avLst/>
            <a:gdLst/>
            <a:ahLst/>
            <a:cxnLst/>
            <a:rect l="l" t="t" r="r" b="b"/>
            <a:pathLst>
              <a:path w="7908931" h="4813001">
                <a:moveTo>
                  <a:pt x="0" y="0"/>
                </a:moveTo>
                <a:lnTo>
                  <a:pt x="7908931" y="0"/>
                </a:lnTo>
                <a:lnTo>
                  <a:pt x="7908931" y="4813001"/>
                </a:lnTo>
                <a:lnTo>
                  <a:pt x="0" y="4813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72889" y="1808164"/>
            <a:ext cx="16586411" cy="3086100"/>
            <a:chOff x="0" y="0"/>
            <a:chExt cx="4368438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68438" cy="812800"/>
            </a:xfrm>
            <a:custGeom>
              <a:avLst/>
              <a:gdLst/>
              <a:ahLst/>
              <a:cxnLst/>
              <a:rect l="l" t="t" r="r" b="b"/>
              <a:pathLst>
                <a:path w="4368438" h="812800">
                  <a:moveTo>
                    <a:pt x="23805" y="0"/>
                  </a:moveTo>
                  <a:lnTo>
                    <a:pt x="4344633" y="0"/>
                  </a:lnTo>
                  <a:cubicBezTo>
                    <a:pt x="4357780" y="0"/>
                    <a:pt x="4368438" y="10658"/>
                    <a:pt x="4368438" y="23805"/>
                  </a:cubicBezTo>
                  <a:lnTo>
                    <a:pt x="4368438" y="788995"/>
                  </a:lnTo>
                  <a:cubicBezTo>
                    <a:pt x="4368438" y="795309"/>
                    <a:pt x="4365930" y="801363"/>
                    <a:pt x="4361465" y="805828"/>
                  </a:cubicBezTo>
                  <a:cubicBezTo>
                    <a:pt x="4357001" y="810292"/>
                    <a:pt x="4350946" y="812800"/>
                    <a:pt x="4344633" y="812800"/>
                  </a:cubicBezTo>
                  <a:lnTo>
                    <a:pt x="23805" y="812800"/>
                  </a:lnTo>
                  <a:cubicBezTo>
                    <a:pt x="17491" y="812800"/>
                    <a:pt x="11437" y="810292"/>
                    <a:pt x="6972" y="805828"/>
                  </a:cubicBezTo>
                  <a:cubicBezTo>
                    <a:pt x="2508" y="801363"/>
                    <a:pt x="0" y="795309"/>
                    <a:pt x="0" y="788995"/>
                  </a:cubicBezTo>
                  <a:lnTo>
                    <a:pt x="0" y="23805"/>
                  </a:lnTo>
                  <a:cubicBezTo>
                    <a:pt x="0" y="17491"/>
                    <a:pt x="2508" y="11437"/>
                    <a:pt x="6972" y="6972"/>
                  </a:cubicBezTo>
                  <a:cubicBezTo>
                    <a:pt x="11437" y="2508"/>
                    <a:pt x="17491" y="0"/>
                    <a:pt x="238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1897136">
            <a:off x="13609662" y="6682233"/>
            <a:ext cx="4141641" cy="3220126"/>
          </a:xfrm>
          <a:custGeom>
            <a:avLst/>
            <a:gdLst/>
            <a:ahLst/>
            <a:cxnLst/>
            <a:rect l="l" t="t" r="r" b="b"/>
            <a:pathLst>
              <a:path w="4141641" h="3220126">
                <a:moveTo>
                  <a:pt x="0" y="0"/>
                </a:moveTo>
                <a:lnTo>
                  <a:pt x="4141640" y="0"/>
                </a:lnTo>
                <a:lnTo>
                  <a:pt x="4141640" y="3220125"/>
                </a:lnTo>
                <a:lnTo>
                  <a:pt x="0" y="3220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672889" y="555621"/>
            <a:ext cx="13923453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E1C340"/>
                </a:solidFill>
                <a:latin typeface="DM Sans Bold"/>
              </a:rPr>
              <a:t>CAPSTONE TOPIC 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066848"/>
            <a:ext cx="16230600" cy="3521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1B4ECF"/>
                </a:solidFill>
                <a:latin typeface="DM Sans Bold"/>
              </a:rPr>
              <a:t>PREDICTION OF THE BATTER’S ON-BASE/OUT ACCORDING TO THE PITCHING SITUATION</a:t>
            </a:r>
          </a:p>
          <a:p>
            <a:pPr>
              <a:lnSpc>
                <a:spcPts val="7700"/>
              </a:lnSpc>
            </a:pPr>
            <a:endParaRPr lang="en-US" sz="6000">
              <a:solidFill>
                <a:srgbClr val="1B4ECF"/>
              </a:solidFill>
              <a:latin typeface="DM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757314" y="6105371"/>
            <a:ext cx="6068606" cy="2946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DM Sans Bold"/>
              </a:rPr>
              <a:t>ON BASE</a:t>
            </a:r>
          </a:p>
          <a:p>
            <a:pPr algn="ctr"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DM Sans Bold"/>
              </a:rPr>
              <a:t>VS</a:t>
            </a:r>
          </a:p>
          <a:p>
            <a:pPr algn="ctr"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DM Sans Bold"/>
              </a:rPr>
              <a:t>OUT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-934873">
            <a:off x="11928015" y="-322368"/>
            <a:ext cx="4985765" cy="4886050"/>
          </a:xfrm>
          <a:custGeom>
            <a:avLst/>
            <a:gdLst/>
            <a:ahLst/>
            <a:cxnLst/>
            <a:rect l="l" t="t" r="r" b="b"/>
            <a:pathLst>
              <a:path w="4985765" h="4886050">
                <a:moveTo>
                  <a:pt x="0" y="0"/>
                </a:moveTo>
                <a:lnTo>
                  <a:pt x="4985765" y="0"/>
                </a:lnTo>
                <a:lnTo>
                  <a:pt x="4985765" y="4886049"/>
                </a:lnTo>
                <a:lnTo>
                  <a:pt x="0" y="48860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5278727" y="3400143"/>
            <a:ext cx="5792833" cy="5264237"/>
          </a:xfrm>
          <a:custGeom>
            <a:avLst/>
            <a:gdLst/>
            <a:ahLst/>
            <a:cxnLst/>
            <a:rect l="l" t="t" r="r" b="b"/>
            <a:pathLst>
              <a:path w="5792833" h="5264237">
                <a:moveTo>
                  <a:pt x="0" y="0"/>
                </a:moveTo>
                <a:lnTo>
                  <a:pt x="5792833" y="0"/>
                </a:lnTo>
                <a:lnTo>
                  <a:pt x="5792833" y="5264237"/>
                </a:lnTo>
                <a:lnTo>
                  <a:pt x="0" y="52642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4217856"/>
            <a:ext cx="16058008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E1C340"/>
                </a:solidFill>
                <a:latin typeface="DM Sans Bold"/>
              </a:rPr>
              <a:t>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86366" y="5575820"/>
            <a:ext cx="5542676" cy="1581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DM Sans"/>
              </a:rPr>
              <a:t>Data Collection</a:t>
            </a:r>
          </a:p>
          <a:p>
            <a:pPr algn="ctr"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DM Sans"/>
              </a:rPr>
              <a:t>EDA</a:t>
            </a:r>
          </a:p>
          <a:p>
            <a:pPr algn="ctr"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DM Sans"/>
              </a:rPr>
              <a:t>Data Pre-processing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025" y="2237112"/>
            <a:ext cx="15777950" cy="7021188"/>
          </a:xfrm>
          <a:custGeom>
            <a:avLst/>
            <a:gdLst/>
            <a:ahLst/>
            <a:cxnLst/>
            <a:rect l="l" t="t" r="r" b="b"/>
            <a:pathLst>
              <a:path w="15777950" h="7021188">
                <a:moveTo>
                  <a:pt x="0" y="0"/>
                </a:moveTo>
                <a:lnTo>
                  <a:pt x="15777950" y="0"/>
                </a:lnTo>
                <a:lnTo>
                  <a:pt x="15777950" y="7021188"/>
                </a:lnTo>
                <a:lnTo>
                  <a:pt x="0" y="7021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1921014"/>
            <a:ext cx="4462356" cy="7653385"/>
          </a:xfrm>
          <a:custGeom>
            <a:avLst/>
            <a:gdLst/>
            <a:ahLst/>
            <a:cxnLst/>
            <a:rect l="l" t="t" r="r" b="b"/>
            <a:pathLst>
              <a:path w="4462356" h="7653385">
                <a:moveTo>
                  <a:pt x="0" y="0"/>
                </a:moveTo>
                <a:lnTo>
                  <a:pt x="4462356" y="0"/>
                </a:lnTo>
                <a:lnTo>
                  <a:pt x="4462356" y="7653385"/>
                </a:lnTo>
                <a:lnTo>
                  <a:pt x="0" y="7653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72889" y="555621"/>
            <a:ext cx="8917579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E1C340"/>
                </a:solidFill>
                <a:latin typeface="DM Sans Bold"/>
              </a:rPr>
              <a:t> MODEL FLOW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1195" y="6590371"/>
            <a:ext cx="6735522" cy="2138528"/>
          </a:xfrm>
          <a:custGeom>
            <a:avLst/>
            <a:gdLst/>
            <a:ahLst/>
            <a:cxnLst/>
            <a:rect l="l" t="t" r="r" b="b"/>
            <a:pathLst>
              <a:path w="6735522" h="2138528">
                <a:moveTo>
                  <a:pt x="0" y="0"/>
                </a:moveTo>
                <a:lnTo>
                  <a:pt x="6735522" y="0"/>
                </a:lnTo>
                <a:lnTo>
                  <a:pt x="6735522" y="2138528"/>
                </a:lnTo>
                <a:lnTo>
                  <a:pt x="0" y="2138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1055409" y="498471"/>
            <a:ext cx="6462379" cy="3392749"/>
          </a:xfrm>
          <a:custGeom>
            <a:avLst/>
            <a:gdLst/>
            <a:ahLst/>
            <a:cxnLst/>
            <a:rect l="l" t="t" r="r" b="b"/>
            <a:pathLst>
              <a:path w="6462379" h="3392749">
                <a:moveTo>
                  <a:pt x="0" y="0"/>
                </a:moveTo>
                <a:lnTo>
                  <a:pt x="6462379" y="0"/>
                </a:lnTo>
                <a:lnTo>
                  <a:pt x="6462379" y="3392749"/>
                </a:lnTo>
                <a:lnTo>
                  <a:pt x="0" y="3392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2148919" y="1862510"/>
            <a:ext cx="5260074" cy="2575793"/>
          </a:xfrm>
          <a:custGeom>
            <a:avLst/>
            <a:gdLst/>
            <a:ahLst/>
            <a:cxnLst/>
            <a:rect l="l" t="t" r="r" b="b"/>
            <a:pathLst>
              <a:path w="5260074" h="2575793">
                <a:moveTo>
                  <a:pt x="0" y="0"/>
                </a:moveTo>
                <a:lnTo>
                  <a:pt x="5260074" y="0"/>
                </a:lnTo>
                <a:lnTo>
                  <a:pt x="5260074" y="2575794"/>
                </a:lnTo>
                <a:lnTo>
                  <a:pt x="0" y="2575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447" b="-1644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672889" y="555621"/>
            <a:ext cx="10759303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E1C340"/>
                </a:solidFill>
                <a:latin typeface="DM Sans Bold"/>
              </a:rPr>
              <a:t>01. DATA COLLECTION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07618" y="8966200"/>
            <a:ext cx="5542676" cy="29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</a:rPr>
              <a:t>baseballsavant.mlb.com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94352" y="3312203"/>
            <a:ext cx="8298701" cy="7868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0"/>
              </a:lnSpc>
            </a:pPr>
            <a:endParaRPr/>
          </a:p>
          <a:p>
            <a:pPr>
              <a:lnSpc>
                <a:spcPts val="4180"/>
              </a:lnSpc>
            </a:pPr>
            <a:endParaRPr/>
          </a:p>
          <a:p>
            <a:pPr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DM Sans"/>
              </a:rPr>
              <a:t>Data collected by using the Hawk-eye statcast sytem(equipment) to record the ball’s movement, velocity, position, and etc. </a:t>
            </a:r>
          </a:p>
          <a:p>
            <a:pPr>
              <a:lnSpc>
                <a:spcPts val="4180"/>
              </a:lnSpc>
            </a:pPr>
            <a:endParaRPr lang="en-US" sz="3800">
              <a:solidFill>
                <a:srgbClr val="FFFFFF"/>
              </a:solidFill>
              <a:latin typeface="DM Sans"/>
            </a:endParaRPr>
          </a:p>
          <a:p>
            <a:pPr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DM Sans"/>
              </a:rPr>
              <a:t>Used Data: </a:t>
            </a:r>
          </a:p>
          <a:p>
            <a:pPr marL="820521" lvl="1" indent="-410260">
              <a:lnSpc>
                <a:spcPts val="418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DM Sans"/>
              </a:rPr>
              <a:t>Pitching records from 3 seasons of games</a:t>
            </a:r>
          </a:p>
          <a:p>
            <a:pPr marL="820521" lvl="1" indent="-410260">
              <a:lnSpc>
                <a:spcPts val="418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DM Sans"/>
              </a:rPr>
              <a:t>30 Teams </a:t>
            </a:r>
          </a:p>
          <a:p>
            <a:pPr marL="820521" lvl="1" indent="-410260">
              <a:lnSpc>
                <a:spcPts val="418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DM Sans"/>
              </a:rPr>
              <a:t>Raw data shape : (421879, 92)</a:t>
            </a:r>
          </a:p>
          <a:p>
            <a:pPr>
              <a:lnSpc>
                <a:spcPts val="4180"/>
              </a:lnSpc>
            </a:pPr>
            <a:endParaRPr lang="en-US" sz="3800">
              <a:solidFill>
                <a:srgbClr val="FFFFFF"/>
              </a:solidFill>
              <a:latin typeface="DM Sans"/>
            </a:endParaRPr>
          </a:p>
          <a:p>
            <a:pPr>
              <a:lnSpc>
                <a:spcPts val="4180"/>
              </a:lnSpc>
            </a:pPr>
            <a:endParaRPr lang="en-US" sz="3800">
              <a:solidFill>
                <a:srgbClr val="FFFFFF"/>
              </a:solidFill>
              <a:latin typeface="DM Sans"/>
            </a:endParaRPr>
          </a:p>
          <a:p>
            <a:pPr>
              <a:lnSpc>
                <a:spcPts val="4180"/>
              </a:lnSpc>
            </a:pPr>
            <a:endParaRPr lang="en-US" sz="380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22514" y="4779986"/>
            <a:ext cx="8871839" cy="1581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>
              <a:lnSpc>
                <a:spcPts val="418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DM Sans"/>
              </a:rPr>
              <a:t>Baseball Savant:</a:t>
            </a:r>
          </a:p>
          <a:p>
            <a:pPr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DM Sans"/>
              </a:rPr>
              <a:t> Official record-keeping site for Major League Baseball (MLB)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894570"/>
            <a:ext cx="9632635" cy="5772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DM Sans"/>
              </a:rPr>
              <a:t>1) Delete columns that are not needed for domain knowledge (refer to mlb, machine learning, previous papers, etc.) </a:t>
            </a:r>
          </a:p>
          <a:p>
            <a:pPr>
              <a:lnSpc>
                <a:spcPts val="4180"/>
              </a:lnSpc>
            </a:pPr>
            <a:endParaRPr lang="en-US" sz="3800">
              <a:solidFill>
                <a:srgbClr val="FFFFFF"/>
              </a:solidFill>
              <a:latin typeface="DM Sans"/>
            </a:endParaRPr>
          </a:p>
          <a:p>
            <a:pPr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DM Sans"/>
              </a:rPr>
              <a:t>Ex) Delete records about the batter, batter's name, pitcher's name)</a:t>
            </a:r>
          </a:p>
          <a:p>
            <a:pPr>
              <a:lnSpc>
                <a:spcPts val="4180"/>
              </a:lnSpc>
            </a:pPr>
            <a:endParaRPr lang="en-US" sz="3800">
              <a:solidFill>
                <a:srgbClr val="FFFFFF"/>
              </a:solidFill>
              <a:latin typeface="DM Sans"/>
            </a:endParaRPr>
          </a:p>
          <a:p>
            <a:pPr marL="820521" lvl="1" indent="-410260">
              <a:lnSpc>
                <a:spcPts val="418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DM Sans"/>
              </a:rPr>
              <a:t>Delete columns with too many Na values or empty columns.</a:t>
            </a:r>
          </a:p>
          <a:p>
            <a:pPr>
              <a:lnSpc>
                <a:spcPts val="4180"/>
              </a:lnSpc>
            </a:pPr>
            <a:endParaRPr lang="en-US" sz="3800">
              <a:solidFill>
                <a:srgbClr val="FFFFFF"/>
              </a:solidFill>
              <a:latin typeface="DM Sans"/>
            </a:endParaRPr>
          </a:p>
          <a:p>
            <a:pPr>
              <a:lnSpc>
                <a:spcPts val="4180"/>
              </a:lnSpc>
            </a:pPr>
            <a:endParaRPr lang="en-US" sz="380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774151" y="1113895"/>
            <a:ext cx="3485149" cy="3485149"/>
          </a:xfrm>
          <a:custGeom>
            <a:avLst/>
            <a:gdLst/>
            <a:ahLst/>
            <a:cxnLst/>
            <a:rect l="l" t="t" r="r" b="b"/>
            <a:pathLst>
              <a:path w="3485149" h="3485149">
                <a:moveTo>
                  <a:pt x="0" y="0"/>
                </a:moveTo>
                <a:lnTo>
                  <a:pt x="3485149" y="0"/>
                </a:lnTo>
                <a:lnTo>
                  <a:pt x="3485149" y="3485149"/>
                </a:lnTo>
                <a:lnTo>
                  <a:pt x="0" y="3485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0661335" y="4917323"/>
            <a:ext cx="6597965" cy="4696893"/>
          </a:xfrm>
          <a:custGeom>
            <a:avLst/>
            <a:gdLst/>
            <a:ahLst/>
            <a:cxnLst/>
            <a:rect l="l" t="t" r="r" b="b"/>
            <a:pathLst>
              <a:path w="6597965" h="4696893">
                <a:moveTo>
                  <a:pt x="0" y="0"/>
                </a:moveTo>
                <a:lnTo>
                  <a:pt x="6597965" y="0"/>
                </a:lnTo>
                <a:lnTo>
                  <a:pt x="6597965" y="4696893"/>
                </a:lnTo>
                <a:lnTo>
                  <a:pt x="0" y="46968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4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672889" y="555621"/>
            <a:ext cx="12859515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E1C340"/>
                </a:solidFill>
                <a:latin typeface="DM Sans Bold"/>
              </a:rPr>
              <a:t>02. RAW DATA PROCESSING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87614" y="1838086"/>
            <a:ext cx="9644790" cy="7756720"/>
          </a:xfrm>
          <a:custGeom>
            <a:avLst/>
            <a:gdLst/>
            <a:ahLst/>
            <a:cxnLst/>
            <a:rect l="l" t="t" r="r" b="b"/>
            <a:pathLst>
              <a:path w="9644790" h="7756720">
                <a:moveTo>
                  <a:pt x="0" y="0"/>
                </a:moveTo>
                <a:lnTo>
                  <a:pt x="9644790" y="0"/>
                </a:lnTo>
                <a:lnTo>
                  <a:pt x="9644790" y="7756720"/>
                </a:lnTo>
                <a:lnTo>
                  <a:pt x="0" y="7756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72889" y="555621"/>
            <a:ext cx="12859515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E1C340"/>
                </a:solidFill>
                <a:latin typeface="DM Sans Bold"/>
              </a:rPr>
              <a:t>02. RAW DATA PROCESSING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3237" y="2129534"/>
            <a:ext cx="6882592" cy="5313870"/>
          </a:xfrm>
          <a:custGeom>
            <a:avLst/>
            <a:gdLst/>
            <a:ahLst/>
            <a:cxnLst/>
            <a:rect l="l" t="t" r="r" b="b"/>
            <a:pathLst>
              <a:path w="6882592" h="5313870">
                <a:moveTo>
                  <a:pt x="0" y="0"/>
                </a:moveTo>
                <a:lnTo>
                  <a:pt x="6882592" y="0"/>
                </a:lnTo>
                <a:lnTo>
                  <a:pt x="6882592" y="5313870"/>
                </a:lnTo>
                <a:lnTo>
                  <a:pt x="0" y="5313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296671" y="2129534"/>
            <a:ext cx="7962629" cy="5313870"/>
          </a:xfrm>
          <a:custGeom>
            <a:avLst/>
            <a:gdLst/>
            <a:ahLst/>
            <a:cxnLst/>
            <a:rect l="l" t="t" r="r" b="b"/>
            <a:pathLst>
              <a:path w="7962629" h="5313870">
                <a:moveTo>
                  <a:pt x="0" y="0"/>
                </a:moveTo>
                <a:lnTo>
                  <a:pt x="7962629" y="0"/>
                </a:lnTo>
                <a:lnTo>
                  <a:pt x="7962629" y="5313870"/>
                </a:lnTo>
                <a:lnTo>
                  <a:pt x="0" y="5313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72889" y="555621"/>
            <a:ext cx="1479817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E1C340"/>
                </a:solidFill>
                <a:latin typeface="DM Sans Bold"/>
              </a:rPr>
              <a:t>02. EDA &amp; FEATURE SELECTION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657459"/>
            <a:ext cx="16230600" cy="2629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521" lvl="1" indent="-410260">
              <a:lnSpc>
                <a:spcPts val="418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DM Sans"/>
              </a:rPr>
              <a:t>Correlation </a:t>
            </a:r>
          </a:p>
          <a:p>
            <a:pPr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DM Sans"/>
              </a:rPr>
              <a:t>(multicollinearity between independent variables, etc.)</a:t>
            </a:r>
          </a:p>
          <a:p>
            <a:pPr marL="820521" lvl="1" indent="-410260">
              <a:lnSpc>
                <a:spcPts val="418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DM Sans"/>
              </a:rPr>
              <a:t>Logistic regression variable selection method (AIC)</a:t>
            </a:r>
          </a:p>
          <a:p>
            <a:pPr marL="820521" lvl="1" indent="-410260">
              <a:lnSpc>
                <a:spcPts val="418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DM Sans"/>
              </a:rPr>
              <a:t>Feature importance using xgb, lgbm</a:t>
            </a:r>
          </a:p>
          <a:p>
            <a:pPr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DM Sans"/>
              </a:rPr>
              <a:t>-&gt; Choose the best combination of variables that performs best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04065" y="8053004"/>
            <a:ext cx="3138785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Using</a:t>
            </a:r>
          </a:p>
          <a:p>
            <a:pPr algn="ctr">
              <a:lnSpc>
                <a:spcPts val="5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FOR LOOP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7468" y="1558929"/>
            <a:ext cx="17691752" cy="8375190"/>
            <a:chOff x="0" y="0"/>
            <a:chExt cx="4659556" cy="2205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9556" cy="2205811"/>
            </a:xfrm>
            <a:custGeom>
              <a:avLst/>
              <a:gdLst/>
              <a:ahLst/>
              <a:cxnLst/>
              <a:rect l="l" t="t" r="r" b="b"/>
              <a:pathLst>
                <a:path w="4659556" h="2205811">
                  <a:moveTo>
                    <a:pt x="22318" y="0"/>
                  </a:moveTo>
                  <a:lnTo>
                    <a:pt x="4637239" y="0"/>
                  </a:lnTo>
                  <a:cubicBezTo>
                    <a:pt x="4643158" y="0"/>
                    <a:pt x="4648834" y="2351"/>
                    <a:pt x="4653019" y="6537"/>
                  </a:cubicBezTo>
                  <a:cubicBezTo>
                    <a:pt x="4657205" y="10722"/>
                    <a:pt x="4659556" y="16399"/>
                    <a:pt x="4659556" y="22318"/>
                  </a:cubicBezTo>
                  <a:lnTo>
                    <a:pt x="4659556" y="2183494"/>
                  </a:lnTo>
                  <a:cubicBezTo>
                    <a:pt x="4659556" y="2189413"/>
                    <a:pt x="4657205" y="2195089"/>
                    <a:pt x="4653019" y="2199275"/>
                  </a:cubicBezTo>
                  <a:cubicBezTo>
                    <a:pt x="4648834" y="2203460"/>
                    <a:pt x="4643158" y="2205811"/>
                    <a:pt x="4637239" y="2205811"/>
                  </a:cubicBezTo>
                  <a:lnTo>
                    <a:pt x="22318" y="2205811"/>
                  </a:lnTo>
                  <a:cubicBezTo>
                    <a:pt x="16399" y="2205811"/>
                    <a:pt x="10722" y="2203460"/>
                    <a:pt x="6537" y="2199275"/>
                  </a:cubicBezTo>
                  <a:cubicBezTo>
                    <a:pt x="2351" y="2195089"/>
                    <a:pt x="0" y="2189413"/>
                    <a:pt x="0" y="2183494"/>
                  </a:cubicBezTo>
                  <a:lnTo>
                    <a:pt x="0" y="22318"/>
                  </a:lnTo>
                  <a:cubicBezTo>
                    <a:pt x="0" y="16399"/>
                    <a:pt x="2351" y="10722"/>
                    <a:pt x="6537" y="6537"/>
                  </a:cubicBezTo>
                  <a:cubicBezTo>
                    <a:pt x="10722" y="2351"/>
                    <a:pt x="16399" y="0"/>
                    <a:pt x="22318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215093" y="2505032"/>
            <a:ext cx="8044207" cy="7447690"/>
          </a:xfrm>
          <a:custGeom>
            <a:avLst/>
            <a:gdLst/>
            <a:ahLst/>
            <a:cxnLst/>
            <a:rect l="l" t="t" r="r" b="b"/>
            <a:pathLst>
              <a:path w="8044207" h="7447690">
                <a:moveTo>
                  <a:pt x="0" y="0"/>
                </a:moveTo>
                <a:lnTo>
                  <a:pt x="8044207" y="0"/>
                </a:lnTo>
                <a:lnTo>
                  <a:pt x="8044207" y="7447690"/>
                </a:lnTo>
                <a:lnTo>
                  <a:pt x="0" y="7447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679163" y="3730395"/>
            <a:ext cx="659616" cy="5816720"/>
          </a:xfrm>
          <a:custGeom>
            <a:avLst/>
            <a:gdLst/>
            <a:ahLst/>
            <a:cxnLst/>
            <a:rect l="l" t="t" r="r" b="b"/>
            <a:pathLst>
              <a:path w="659616" h="5816720">
                <a:moveTo>
                  <a:pt x="0" y="0"/>
                </a:moveTo>
                <a:lnTo>
                  <a:pt x="659615" y="0"/>
                </a:lnTo>
                <a:lnTo>
                  <a:pt x="659615" y="5816720"/>
                </a:lnTo>
                <a:lnTo>
                  <a:pt x="0" y="5816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263" r="-9509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338778" y="2505032"/>
            <a:ext cx="7824566" cy="7169921"/>
          </a:xfrm>
          <a:custGeom>
            <a:avLst/>
            <a:gdLst/>
            <a:ahLst/>
            <a:cxnLst/>
            <a:rect l="l" t="t" r="r" b="b"/>
            <a:pathLst>
              <a:path w="7824566" h="7169921">
                <a:moveTo>
                  <a:pt x="0" y="0"/>
                </a:moveTo>
                <a:lnTo>
                  <a:pt x="7824567" y="0"/>
                </a:lnTo>
                <a:lnTo>
                  <a:pt x="7824567" y="7169921"/>
                </a:lnTo>
                <a:lnTo>
                  <a:pt x="0" y="71699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672889" y="555621"/>
            <a:ext cx="11793253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E1C340"/>
                </a:solidFill>
                <a:latin typeface="DM Sans Bold"/>
              </a:rPr>
              <a:t>03. FINALIZED VARIABLES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0209" y="3085641"/>
            <a:ext cx="265361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4177" y="6402217"/>
            <a:ext cx="249362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x</a:t>
            </a:r>
          </a:p>
        </p:txBody>
      </p:sp>
      <p:sp>
        <p:nvSpPr>
          <p:cNvPr id="11" name="AutoShape 11"/>
          <p:cNvSpPr/>
          <p:nvPr/>
        </p:nvSpPr>
        <p:spPr>
          <a:xfrm>
            <a:off x="966933" y="3341229"/>
            <a:ext cx="311723" cy="0"/>
          </a:xfrm>
          <a:prstGeom prst="line">
            <a:avLst/>
          </a:prstGeom>
          <a:ln w="38100" cap="flat">
            <a:solidFill>
              <a:srgbClr val="EC84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3743" y="2297012"/>
            <a:ext cx="6644117" cy="6339194"/>
          </a:xfrm>
          <a:custGeom>
            <a:avLst/>
            <a:gdLst/>
            <a:ahLst/>
            <a:cxnLst/>
            <a:rect l="l" t="t" r="r" b="b"/>
            <a:pathLst>
              <a:path w="6644117" h="6339194">
                <a:moveTo>
                  <a:pt x="0" y="0"/>
                </a:moveTo>
                <a:lnTo>
                  <a:pt x="6644118" y="0"/>
                </a:lnTo>
                <a:lnTo>
                  <a:pt x="6644118" y="6339195"/>
                </a:lnTo>
                <a:lnTo>
                  <a:pt x="0" y="6339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168702" y="374131"/>
            <a:ext cx="8482834" cy="4769369"/>
          </a:xfrm>
          <a:custGeom>
            <a:avLst/>
            <a:gdLst/>
            <a:ahLst/>
            <a:cxnLst/>
            <a:rect l="l" t="t" r="r" b="b"/>
            <a:pathLst>
              <a:path w="8482834" h="4769369">
                <a:moveTo>
                  <a:pt x="0" y="0"/>
                </a:moveTo>
                <a:lnTo>
                  <a:pt x="8482833" y="0"/>
                </a:lnTo>
                <a:lnTo>
                  <a:pt x="8482833" y="4769369"/>
                </a:lnTo>
                <a:lnTo>
                  <a:pt x="0" y="4769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286464" y="5143500"/>
            <a:ext cx="6247309" cy="4518457"/>
          </a:xfrm>
          <a:custGeom>
            <a:avLst/>
            <a:gdLst/>
            <a:ahLst/>
            <a:cxnLst/>
            <a:rect l="l" t="t" r="r" b="b"/>
            <a:pathLst>
              <a:path w="6247309" h="4518457">
                <a:moveTo>
                  <a:pt x="0" y="0"/>
                </a:moveTo>
                <a:lnTo>
                  <a:pt x="6247309" y="0"/>
                </a:lnTo>
                <a:lnTo>
                  <a:pt x="6247309" y="4518457"/>
                </a:lnTo>
                <a:lnTo>
                  <a:pt x="0" y="4518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0690621" y="394514"/>
            <a:ext cx="969093" cy="1268371"/>
          </a:xfrm>
          <a:custGeom>
            <a:avLst/>
            <a:gdLst/>
            <a:ahLst/>
            <a:cxnLst/>
            <a:rect l="l" t="t" r="r" b="b"/>
            <a:pathLst>
              <a:path w="969093" h="1268371">
                <a:moveTo>
                  <a:pt x="0" y="0"/>
                </a:moveTo>
                <a:lnTo>
                  <a:pt x="969093" y="0"/>
                </a:lnTo>
                <a:lnTo>
                  <a:pt x="969093" y="1268372"/>
                </a:lnTo>
                <a:lnTo>
                  <a:pt x="0" y="12683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4870934" y="8115200"/>
            <a:ext cx="308893" cy="52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3690">
                <a:solidFill>
                  <a:srgbClr val="E4DE2D"/>
                </a:solidFill>
                <a:latin typeface="DM Sans Bold"/>
              </a:rPr>
              <a:t>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89407" y="5504710"/>
            <a:ext cx="292968" cy="52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3690">
                <a:solidFill>
                  <a:srgbClr val="E4DE2D"/>
                </a:solidFill>
                <a:latin typeface="DM Sans Bold"/>
              </a:rPr>
              <a:t>Y</a:t>
            </a:r>
          </a:p>
        </p:txBody>
      </p:sp>
      <p:sp>
        <p:nvSpPr>
          <p:cNvPr id="8" name="Freeform 8"/>
          <p:cNvSpPr/>
          <p:nvPr/>
        </p:nvSpPr>
        <p:spPr>
          <a:xfrm>
            <a:off x="15682443" y="671464"/>
            <a:ext cx="969093" cy="1268371"/>
          </a:xfrm>
          <a:custGeom>
            <a:avLst/>
            <a:gdLst/>
            <a:ahLst/>
            <a:cxnLst/>
            <a:rect l="l" t="t" r="r" b="b"/>
            <a:pathLst>
              <a:path w="969093" h="1268371">
                <a:moveTo>
                  <a:pt x="0" y="0"/>
                </a:moveTo>
                <a:lnTo>
                  <a:pt x="969092" y="0"/>
                </a:lnTo>
                <a:lnTo>
                  <a:pt x="969092" y="1268371"/>
                </a:lnTo>
                <a:lnTo>
                  <a:pt x="0" y="1268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9256" y="3209209"/>
            <a:ext cx="14969489" cy="4135321"/>
          </a:xfrm>
          <a:custGeom>
            <a:avLst/>
            <a:gdLst/>
            <a:ahLst/>
            <a:cxnLst/>
            <a:rect l="l" t="t" r="r" b="b"/>
            <a:pathLst>
              <a:path w="14969489" h="4135321">
                <a:moveTo>
                  <a:pt x="0" y="0"/>
                </a:moveTo>
                <a:lnTo>
                  <a:pt x="14969488" y="0"/>
                </a:lnTo>
                <a:lnTo>
                  <a:pt x="14969488" y="4135321"/>
                </a:lnTo>
                <a:lnTo>
                  <a:pt x="0" y="4135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72889" y="555621"/>
            <a:ext cx="11793253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DM Sans Bold"/>
              </a:rPr>
              <a:t>4-1. DATA CLEANSING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99507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082412" y="1357306"/>
            <a:ext cx="550009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E1C340"/>
                </a:solidFill>
                <a:latin typeface="DM Sans Bold"/>
              </a:rPr>
              <a:t>TABLE OF</a:t>
            </a:r>
          </a:p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E1C340"/>
                </a:solidFill>
                <a:latin typeface="DM Sans Bold"/>
              </a:rPr>
              <a:t>CONTENTS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17556" y="2521057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DM Sans Bold"/>
              </a:rPr>
              <a:t>01.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17556" y="5283697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DM Sans Bold"/>
              </a:rPr>
              <a:t>02.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18099" y="2675641"/>
            <a:ext cx="6726444" cy="5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FFFFFF"/>
                </a:solidFill>
                <a:latin typeface="DM Sans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18099" y="5567741"/>
            <a:ext cx="6726444" cy="5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FFFFFF"/>
                </a:solidFill>
                <a:latin typeface="DM Sans Bold"/>
              </a:rPr>
              <a:t>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18099" y="3235816"/>
            <a:ext cx="5542676" cy="1276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 Italics"/>
              </a:rPr>
              <a:t>background</a:t>
            </a:r>
          </a:p>
          <a:p>
            <a:pPr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 Italics"/>
              </a:rPr>
              <a:t>research question</a:t>
            </a:r>
          </a:p>
          <a:p>
            <a:pPr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 Italics"/>
              </a:rPr>
              <a:t>project goal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17458" y="4569322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DM Sans Bold"/>
              </a:rPr>
              <a:t>03.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82412" y="4935821"/>
            <a:ext cx="6726444" cy="5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FFFFFF"/>
                </a:solidFill>
                <a:latin typeface="DM Sans Bold"/>
              </a:rPr>
              <a:t>METHODOLOGY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17458" y="7113978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DM Sans Bold"/>
              </a:rPr>
              <a:t>04.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82412" y="7372553"/>
            <a:ext cx="6726444" cy="5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FFFFFF"/>
                </a:solidFill>
                <a:latin typeface="DM Sans Bold"/>
              </a:rPr>
              <a:t>RESULTS/DISCUSSION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82412" y="5721641"/>
            <a:ext cx="5542676" cy="857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 Italics"/>
              </a:rPr>
              <a:t>Proposed Methodology</a:t>
            </a:r>
          </a:p>
          <a:p>
            <a:pPr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 Italics"/>
              </a:rPr>
              <a:t>Analytic Process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82412" y="8033337"/>
            <a:ext cx="5542676" cy="857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 Italics"/>
              </a:rPr>
              <a:t>Results</a:t>
            </a:r>
          </a:p>
          <a:p>
            <a:pPr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 Italics"/>
              </a:rPr>
              <a:t>Future Plan</a:t>
            </a:r>
          </a:p>
        </p:txBody>
      </p:sp>
      <p:sp>
        <p:nvSpPr>
          <p:cNvPr id="15" name="Freeform 15"/>
          <p:cNvSpPr/>
          <p:nvPr/>
        </p:nvSpPr>
        <p:spPr>
          <a:xfrm>
            <a:off x="3592015" y="862845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4118099" y="6218625"/>
            <a:ext cx="5542676" cy="169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 Italics"/>
              </a:rPr>
              <a:t>Data collection</a:t>
            </a:r>
          </a:p>
          <a:p>
            <a:pPr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 Italics"/>
              </a:rPr>
              <a:t>EDA</a:t>
            </a:r>
          </a:p>
          <a:p>
            <a:pPr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 Italics"/>
              </a:rPr>
              <a:t>Data Pre-processing</a:t>
            </a:r>
          </a:p>
          <a:p>
            <a:pPr>
              <a:lnSpc>
                <a:spcPts val="3300"/>
              </a:lnSpc>
            </a:pPr>
            <a:endParaRPr lang="en-US" sz="3000">
              <a:solidFill>
                <a:srgbClr val="FFFFFF"/>
              </a:solidFill>
              <a:latin typeface="DM Sans Itali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4931" y="3255545"/>
            <a:ext cx="8251911" cy="5948045"/>
            <a:chOff x="0" y="0"/>
            <a:chExt cx="2173343" cy="1566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3343" cy="1566563"/>
            </a:xfrm>
            <a:custGeom>
              <a:avLst/>
              <a:gdLst/>
              <a:ahLst/>
              <a:cxnLst/>
              <a:rect l="l" t="t" r="r" b="b"/>
              <a:pathLst>
                <a:path w="2173343" h="1566563">
                  <a:moveTo>
                    <a:pt x="47848" y="0"/>
                  </a:moveTo>
                  <a:lnTo>
                    <a:pt x="2125495" y="0"/>
                  </a:lnTo>
                  <a:cubicBezTo>
                    <a:pt x="2151921" y="0"/>
                    <a:pt x="2173343" y="21422"/>
                    <a:pt x="2173343" y="47848"/>
                  </a:cubicBezTo>
                  <a:lnTo>
                    <a:pt x="2173343" y="1518715"/>
                  </a:lnTo>
                  <a:cubicBezTo>
                    <a:pt x="2173343" y="1531405"/>
                    <a:pt x="2168302" y="1543576"/>
                    <a:pt x="2159328" y="1552549"/>
                  </a:cubicBezTo>
                  <a:cubicBezTo>
                    <a:pt x="2150355" y="1561522"/>
                    <a:pt x="2138185" y="1566563"/>
                    <a:pt x="2125495" y="1566563"/>
                  </a:cubicBezTo>
                  <a:lnTo>
                    <a:pt x="47848" y="1566563"/>
                  </a:lnTo>
                  <a:cubicBezTo>
                    <a:pt x="35158" y="1566563"/>
                    <a:pt x="22988" y="1561522"/>
                    <a:pt x="14014" y="1552549"/>
                  </a:cubicBezTo>
                  <a:cubicBezTo>
                    <a:pt x="5041" y="1543576"/>
                    <a:pt x="0" y="1531405"/>
                    <a:pt x="0" y="1518715"/>
                  </a:cubicBezTo>
                  <a:lnTo>
                    <a:pt x="0" y="47848"/>
                  </a:lnTo>
                  <a:cubicBezTo>
                    <a:pt x="0" y="35158"/>
                    <a:pt x="5041" y="22988"/>
                    <a:pt x="14014" y="14014"/>
                  </a:cubicBezTo>
                  <a:cubicBezTo>
                    <a:pt x="22988" y="5041"/>
                    <a:pt x="35158" y="0"/>
                    <a:pt x="47848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337773" y="3684423"/>
          <a:ext cx="7806228" cy="2019300"/>
        </p:xfrm>
        <a:graphic>
          <a:graphicData uri="http://schemas.openxmlformats.org/drawingml/2006/table">
            <a:tbl>
              <a:tblPr/>
              <a:tblGrid>
                <a:gridCol w="2702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3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82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2"/>
                        </a:rPr>
                        <a:t>ID</a:t>
                      </a:r>
                      <a:endParaRPr lang="en-US" sz="1100"/>
                    </a:p>
                  </a:txBody>
                  <a:tcPr marL="19050" marR="19050" marT="19050" marB="1905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2 Bold"/>
                        </a:rPr>
                        <a:t>Pitch_type</a:t>
                      </a:r>
                      <a:endParaRPr lang="en-US" sz="1100"/>
                    </a:p>
                  </a:txBody>
                  <a:tcPr marL="19050" marR="19050" marT="19050" marB="1905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2"/>
                        </a:rPr>
                        <a:t>1</a:t>
                      </a:r>
                      <a:endParaRPr lang="en-US" sz="1100"/>
                    </a:p>
                  </a:txBody>
                  <a:tcPr marL="19050" marR="19050" marT="19050" marB="1905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2 Bold"/>
                        </a:rPr>
                        <a:t>Pitch_type_1 (Fast ball)</a:t>
                      </a:r>
                      <a:endParaRPr lang="en-US" sz="1100"/>
                    </a:p>
                  </a:txBody>
                  <a:tcPr marL="19050" marR="19050" marT="19050" marB="1905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2"/>
                        </a:rPr>
                        <a:t>2</a:t>
                      </a:r>
                      <a:endParaRPr lang="en-US" sz="1100"/>
                    </a:p>
                  </a:txBody>
                  <a:tcPr marL="19050" marR="19050" marT="19050" marB="1905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2 Bold"/>
                        </a:rPr>
                        <a:t>Pitch_type_2 (Breaking ball)</a:t>
                      </a:r>
                      <a:endParaRPr lang="en-US" sz="1100"/>
                    </a:p>
                  </a:txBody>
                  <a:tcPr marL="19050" marR="19050" marT="19050" marB="1905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2"/>
                        </a:rPr>
                        <a:t>3</a:t>
                      </a:r>
                      <a:endParaRPr lang="en-US" sz="1100"/>
                    </a:p>
                  </a:txBody>
                  <a:tcPr marL="19050" marR="19050" marT="19050" marB="1905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2 Bold"/>
                        </a:rPr>
                        <a:t>Pitch_type_3 (Off-speed)</a:t>
                      </a:r>
                      <a:endParaRPr lang="en-US" sz="1100"/>
                    </a:p>
                  </a:txBody>
                  <a:tcPr marL="19050" marR="19050" marT="19050" marB="1905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337773" y="6867525"/>
          <a:ext cx="7806226" cy="2019300"/>
        </p:xfrm>
        <a:graphic>
          <a:graphicData uri="http://schemas.openxmlformats.org/drawingml/2006/table">
            <a:tbl>
              <a:tblPr/>
              <a:tblGrid>
                <a:gridCol w="1171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1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1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16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82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2"/>
                        </a:rPr>
                        <a:t>ID</a:t>
                      </a:r>
                      <a:endParaRPr lang="en-US" sz="1100"/>
                    </a:p>
                  </a:txBody>
                  <a:tcPr marL="19050" marR="19050" marT="19050" marB="1905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2 Bold"/>
                        </a:rPr>
                        <a:t>Pitch_type_1</a:t>
                      </a:r>
                      <a:endParaRPr lang="en-US" sz="1100"/>
                    </a:p>
                  </a:txBody>
                  <a:tcPr marL="19050" marR="19050" marT="19050" marB="1905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2 Bold"/>
                        </a:rPr>
                        <a:t>Pitch_type_2</a:t>
                      </a:r>
                      <a:endParaRPr lang="en-US" sz="1100"/>
                    </a:p>
                  </a:txBody>
                  <a:tcPr marL="19050" marR="19050" marT="19050" marB="1905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2 Bold"/>
                        </a:rPr>
                        <a:t>Pitch_type_3</a:t>
                      </a:r>
                      <a:endParaRPr lang="en-US" sz="1100"/>
                    </a:p>
                  </a:txBody>
                  <a:tcPr marL="19050" marR="19050" marT="19050" marB="1905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2"/>
                        </a:rPr>
                        <a:t>1</a:t>
                      </a:r>
                      <a:endParaRPr lang="en-US" sz="1100"/>
                    </a:p>
                  </a:txBody>
                  <a:tcPr marL="19050" marR="19050" marT="19050" marB="1905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2 Bold"/>
                        </a:rPr>
                        <a:t>1</a:t>
                      </a:r>
                      <a:endParaRPr lang="en-US" sz="1100"/>
                    </a:p>
                  </a:txBody>
                  <a:tcPr marL="19050" marR="19050" marT="19050" marB="1905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2 Bold"/>
                        </a:rPr>
                        <a:t>0</a:t>
                      </a:r>
                      <a:endParaRPr lang="en-US" sz="1100"/>
                    </a:p>
                  </a:txBody>
                  <a:tcPr marL="19050" marR="19050" marT="19050" marB="1905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2 Bold"/>
                        </a:rPr>
                        <a:t>0</a:t>
                      </a:r>
                      <a:endParaRPr lang="en-US" sz="1100"/>
                    </a:p>
                  </a:txBody>
                  <a:tcPr marL="19050" marR="19050" marT="19050" marB="1905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2"/>
                        </a:rPr>
                        <a:t>2</a:t>
                      </a:r>
                      <a:endParaRPr lang="en-US" sz="1100"/>
                    </a:p>
                  </a:txBody>
                  <a:tcPr marL="19050" marR="19050" marT="19050" marB="1905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2 Bold"/>
                        </a:rPr>
                        <a:t>0</a:t>
                      </a:r>
                      <a:endParaRPr lang="en-US" sz="1100"/>
                    </a:p>
                  </a:txBody>
                  <a:tcPr marL="19050" marR="19050" marT="19050" marB="1905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2"/>
                        </a:rPr>
                        <a:t>1</a:t>
                      </a:r>
                      <a:endParaRPr lang="en-US" sz="1100"/>
                    </a:p>
                  </a:txBody>
                  <a:tcPr marL="19050" marR="19050" marT="19050" marB="1905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2 Bold"/>
                        </a:rPr>
                        <a:t>0</a:t>
                      </a:r>
                      <a:endParaRPr lang="en-US" sz="1100"/>
                    </a:p>
                  </a:txBody>
                  <a:tcPr marL="19050" marR="19050" marT="19050" marB="1905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2"/>
                        </a:rPr>
                        <a:t>3</a:t>
                      </a:r>
                      <a:endParaRPr lang="en-US" sz="1100"/>
                    </a:p>
                  </a:txBody>
                  <a:tcPr marL="19050" marR="19050" marT="19050" marB="1905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2 Bold"/>
                        </a:rPr>
                        <a:t>0</a:t>
                      </a:r>
                      <a:endParaRPr lang="en-US" sz="1100"/>
                    </a:p>
                  </a:txBody>
                  <a:tcPr marL="19050" marR="19050" marT="19050" marB="1905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2 Bold"/>
                        </a:rPr>
                        <a:t>0</a:t>
                      </a:r>
                      <a:endParaRPr lang="en-US" sz="1100"/>
                    </a:p>
                  </a:txBody>
                  <a:tcPr marL="19050" marR="19050" marT="19050" marB="1905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2 Bold"/>
                        </a:rPr>
                        <a:t>1</a:t>
                      </a:r>
                      <a:endParaRPr lang="en-US" sz="1100"/>
                    </a:p>
                  </a:txBody>
                  <a:tcPr marL="19050" marR="19050" marT="19050" marB="1905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 rot="-5400000">
            <a:off x="4872136" y="5812611"/>
            <a:ext cx="737501" cy="1224068"/>
          </a:xfrm>
          <a:custGeom>
            <a:avLst/>
            <a:gdLst/>
            <a:ahLst/>
            <a:cxnLst/>
            <a:rect l="l" t="t" r="r" b="b"/>
            <a:pathLst>
              <a:path w="737501" h="1224068">
                <a:moveTo>
                  <a:pt x="0" y="0"/>
                </a:moveTo>
                <a:lnTo>
                  <a:pt x="737501" y="0"/>
                </a:lnTo>
                <a:lnTo>
                  <a:pt x="737501" y="1224068"/>
                </a:lnTo>
                <a:lnTo>
                  <a:pt x="0" y="12240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582803" y="2814220"/>
            <a:ext cx="8226857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DM Sans"/>
              </a:rPr>
              <a:t>Converting categorical data to 0,1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10051344" y="2711350"/>
            <a:ext cx="0" cy="649224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1829502" y="5525087"/>
            <a:ext cx="4975714" cy="4166018"/>
          </a:xfrm>
          <a:custGeom>
            <a:avLst/>
            <a:gdLst/>
            <a:ahLst/>
            <a:cxnLst/>
            <a:rect l="l" t="t" r="r" b="b"/>
            <a:pathLst>
              <a:path w="4975714" h="4166018">
                <a:moveTo>
                  <a:pt x="0" y="0"/>
                </a:moveTo>
                <a:lnTo>
                  <a:pt x="4975714" y="0"/>
                </a:lnTo>
                <a:lnTo>
                  <a:pt x="4975714" y="4166018"/>
                </a:lnTo>
                <a:lnTo>
                  <a:pt x="0" y="4166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672889" y="555621"/>
            <a:ext cx="11793253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DM Sans Bold"/>
              </a:rPr>
              <a:t>4-2. DATA CLEANSING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1814" y="2147352"/>
            <a:ext cx="8192186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>
                <a:solidFill>
                  <a:srgbClr val="E1C340"/>
                </a:solidFill>
                <a:latin typeface="DM Sans Bold"/>
              </a:rPr>
              <a:t>ONE-HOT ENCODING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21266" y="1597029"/>
            <a:ext cx="8192186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>
                <a:solidFill>
                  <a:srgbClr val="E1C340"/>
                </a:solidFill>
                <a:latin typeface="DM Sans Bold"/>
              </a:rPr>
              <a:t>DATA SCALING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30071" y="2353262"/>
            <a:ext cx="8226857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DM Sans"/>
              </a:rPr>
              <a:t>Data scale different by column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13375" y="2908887"/>
            <a:ext cx="7607969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DM Sans"/>
              </a:rPr>
              <a:t>use standard scaler library from sklearn library</a:t>
            </a:r>
          </a:p>
          <a:p>
            <a:pPr marL="755651" lvl="1" indent="-377825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DM Sans"/>
              </a:rPr>
              <a:t>Scales the mean of the attributes to 0 and the variance to 1 (normal distribution)</a:t>
            </a:r>
          </a:p>
        </p:txBody>
      </p:sp>
      <p:sp>
        <p:nvSpPr>
          <p:cNvPr id="16" name="AutoShape 16"/>
          <p:cNvSpPr/>
          <p:nvPr/>
        </p:nvSpPr>
        <p:spPr>
          <a:xfrm>
            <a:off x="5240886" y="5703723"/>
            <a:ext cx="0" cy="1051689"/>
          </a:xfrm>
          <a:prstGeom prst="line">
            <a:avLst/>
          </a:prstGeom>
          <a:ln w="142875" cap="flat">
            <a:solidFill>
              <a:srgbClr val="2121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38978" y="181151"/>
            <a:ext cx="3615615" cy="2682612"/>
          </a:xfrm>
          <a:custGeom>
            <a:avLst/>
            <a:gdLst/>
            <a:ahLst/>
            <a:cxnLst/>
            <a:rect l="l" t="t" r="r" b="b"/>
            <a:pathLst>
              <a:path w="3615615" h="2682612">
                <a:moveTo>
                  <a:pt x="0" y="0"/>
                </a:moveTo>
                <a:lnTo>
                  <a:pt x="3615615" y="0"/>
                </a:lnTo>
                <a:lnTo>
                  <a:pt x="3615615" y="2682613"/>
                </a:lnTo>
                <a:lnTo>
                  <a:pt x="0" y="2682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7514515" y="4838032"/>
            <a:ext cx="594943" cy="987458"/>
          </a:xfrm>
          <a:custGeom>
            <a:avLst/>
            <a:gdLst/>
            <a:ahLst/>
            <a:cxnLst/>
            <a:rect l="l" t="t" r="r" b="b"/>
            <a:pathLst>
              <a:path w="594943" h="987458">
                <a:moveTo>
                  <a:pt x="0" y="0"/>
                </a:moveTo>
                <a:lnTo>
                  <a:pt x="594943" y="0"/>
                </a:lnTo>
                <a:lnTo>
                  <a:pt x="594943" y="987458"/>
                </a:lnTo>
                <a:lnTo>
                  <a:pt x="0" y="987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634479" y="2956533"/>
            <a:ext cx="7602303" cy="4373934"/>
            <a:chOff x="0" y="0"/>
            <a:chExt cx="2002253" cy="11519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02253" cy="1151983"/>
            </a:xfrm>
            <a:custGeom>
              <a:avLst/>
              <a:gdLst/>
              <a:ahLst/>
              <a:cxnLst/>
              <a:rect l="l" t="t" r="r" b="b"/>
              <a:pathLst>
                <a:path w="2002253" h="1151983">
                  <a:moveTo>
                    <a:pt x="0" y="0"/>
                  </a:moveTo>
                  <a:lnTo>
                    <a:pt x="2002253" y="0"/>
                  </a:lnTo>
                  <a:lnTo>
                    <a:pt x="2002253" y="1151983"/>
                  </a:lnTo>
                  <a:lnTo>
                    <a:pt x="0" y="11519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136503" y="2956533"/>
            <a:ext cx="7602303" cy="4373934"/>
            <a:chOff x="0" y="0"/>
            <a:chExt cx="2002253" cy="11519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02253" cy="1151983"/>
            </a:xfrm>
            <a:custGeom>
              <a:avLst/>
              <a:gdLst/>
              <a:ahLst/>
              <a:cxnLst/>
              <a:rect l="l" t="t" r="r" b="b"/>
              <a:pathLst>
                <a:path w="2002253" h="1151983">
                  <a:moveTo>
                    <a:pt x="0" y="0"/>
                  </a:moveTo>
                  <a:lnTo>
                    <a:pt x="2002253" y="0"/>
                  </a:lnTo>
                  <a:lnTo>
                    <a:pt x="2002253" y="1151983"/>
                  </a:lnTo>
                  <a:lnTo>
                    <a:pt x="0" y="11519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50089" y="2863764"/>
            <a:ext cx="7515269" cy="4559473"/>
          </a:xfrm>
          <a:custGeom>
            <a:avLst/>
            <a:gdLst/>
            <a:ahLst/>
            <a:cxnLst/>
            <a:rect l="l" t="t" r="r" b="b"/>
            <a:pathLst>
              <a:path w="7515269" h="4559473">
                <a:moveTo>
                  <a:pt x="0" y="0"/>
                </a:moveTo>
                <a:lnTo>
                  <a:pt x="7515269" y="0"/>
                </a:lnTo>
                <a:lnTo>
                  <a:pt x="7515269" y="4559472"/>
                </a:lnTo>
                <a:lnTo>
                  <a:pt x="0" y="4559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0136503" y="2728762"/>
            <a:ext cx="7824123" cy="4694474"/>
          </a:xfrm>
          <a:custGeom>
            <a:avLst/>
            <a:gdLst/>
            <a:ahLst/>
            <a:cxnLst/>
            <a:rect l="l" t="t" r="r" b="b"/>
            <a:pathLst>
              <a:path w="7824123" h="4694474">
                <a:moveTo>
                  <a:pt x="0" y="0"/>
                </a:moveTo>
                <a:lnTo>
                  <a:pt x="7824123" y="0"/>
                </a:lnTo>
                <a:lnTo>
                  <a:pt x="7824123" y="4694474"/>
                </a:lnTo>
                <a:lnTo>
                  <a:pt x="0" y="46944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672889" y="555621"/>
            <a:ext cx="11793253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DM Sans Bold"/>
              </a:rPr>
              <a:t>4-3. DATA CLEANSING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3105" y="2033742"/>
            <a:ext cx="8192186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>
                <a:solidFill>
                  <a:srgbClr val="E1C340"/>
                </a:solidFill>
                <a:latin typeface="DM Sans Bold"/>
              </a:rPr>
              <a:t>OVERSAMPLING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73600" y="7880350"/>
            <a:ext cx="14408157" cy="253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balancing data imbalance by increasing the number of data in low percentage classes by using SMOTE methodology</a:t>
            </a:r>
          </a:p>
          <a:p>
            <a:pPr>
              <a:lnSpc>
                <a:spcPts val="3300"/>
              </a:lnSpc>
            </a:pPr>
            <a:endParaRPr lang="en-US" sz="3000">
              <a:solidFill>
                <a:srgbClr val="FFFFFF"/>
              </a:solidFill>
              <a:latin typeface="DM Sans"/>
            </a:endParaRPr>
          </a:p>
          <a:p>
            <a:pPr marL="647700" lvl="1" indent="-323850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</a:rPr>
              <a:t>SMOTE generates new data by using the nearest neighbors of the low percentage class data.</a:t>
            </a:r>
          </a:p>
          <a:p>
            <a:pPr>
              <a:lnSpc>
                <a:spcPts val="3300"/>
              </a:lnSpc>
            </a:pPr>
            <a:endParaRPr lang="en-US" sz="300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47980" y="234946"/>
            <a:ext cx="2940354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>
                <a:solidFill>
                  <a:srgbClr val="E14541"/>
                </a:solidFill>
                <a:latin typeface="DM Sans Bold"/>
              </a:rPr>
              <a:t>68.3%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85664" y="1880321"/>
            <a:ext cx="8192186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>
                <a:solidFill>
                  <a:srgbClr val="E14541"/>
                </a:solidFill>
                <a:latin typeface="DM Sans Bold"/>
              </a:rPr>
              <a:t>31.7%</a:t>
            </a:r>
          </a:p>
        </p:txBody>
      </p:sp>
      <p:sp>
        <p:nvSpPr>
          <p:cNvPr id="17" name="Freeform 17"/>
          <p:cNvSpPr/>
          <p:nvPr/>
        </p:nvSpPr>
        <p:spPr>
          <a:xfrm rot="-10800000">
            <a:off x="8751133" y="4294484"/>
            <a:ext cx="928170" cy="1540531"/>
          </a:xfrm>
          <a:custGeom>
            <a:avLst/>
            <a:gdLst/>
            <a:ahLst/>
            <a:cxnLst/>
            <a:rect l="l" t="t" r="r" b="b"/>
            <a:pathLst>
              <a:path w="928170" h="1540531">
                <a:moveTo>
                  <a:pt x="0" y="0"/>
                </a:moveTo>
                <a:lnTo>
                  <a:pt x="928170" y="0"/>
                </a:lnTo>
                <a:lnTo>
                  <a:pt x="928170" y="1540531"/>
                </a:lnTo>
                <a:lnTo>
                  <a:pt x="0" y="1540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8784" y="1988281"/>
            <a:ext cx="4367571" cy="7270019"/>
          </a:xfrm>
          <a:custGeom>
            <a:avLst/>
            <a:gdLst/>
            <a:ahLst/>
            <a:cxnLst/>
            <a:rect l="l" t="t" r="r" b="b"/>
            <a:pathLst>
              <a:path w="4367571" h="7270019">
                <a:moveTo>
                  <a:pt x="0" y="0"/>
                </a:moveTo>
                <a:lnTo>
                  <a:pt x="4367572" y="0"/>
                </a:lnTo>
                <a:lnTo>
                  <a:pt x="4367572" y="7270019"/>
                </a:lnTo>
                <a:lnTo>
                  <a:pt x="0" y="7270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856" r="-6580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7272595" y="1988281"/>
            <a:ext cx="4043303" cy="7270019"/>
          </a:xfrm>
          <a:custGeom>
            <a:avLst/>
            <a:gdLst/>
            <a:ahLst/>
            <a:cxnLst/>
            <a:rect l="l" t="t" r="r" b="b"/>
            <a:pathLst>
              <a:path w="4043303" h="7270019">
                <a:moveTo>
                  <a:pt x="0" y="0"/>
                </a:moveTo>
                <a:lnTo>
                  <a:pt x="4043304" y="0"/>
                </a:lnTo>
                <a:lnTo>
                  <a:pt x="4043304" y="7270019"/>
                </a:lnTo>
                <a:lnTo>
                  <a:pt x="0" y="727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681" r="-613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2936615" y="1988281"/>
            <a:ext cx="3612653" cy="7270019"/>
          </a:xfrm>
          <a:custGeom>
            <a:avLst/>
            <a:gdLst/>
            <a:ahLst/>
            <a:cxnLst/>
            <a:rect l="l" t="t" r="r" b="b"/>
            <a:pathLst>
              <a:path w="3612653" h="7270019">
                <a:moveTo>
                  <a:pt x="0" y="0"/>
                </a:moveTo>
                <a:lnTo>
                  <a:pt x="3612653" y="0"/>
                </a:lnTo>
                <a:lnTo>
                  <a:pt x="3612653" y="7270019"/>
                </a:lnTo>
                <a:lnTo>
                  <a:pt x="0" y="7270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254" r="-7777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4102237" y="1988281"/>
            <a:ext cx="1281409" cy="2363119"/>
          </a:xfrm>
          <a:custGeom>
            <a:avLst/>
            <a:gdLst/>
            <a:ahLst/>
            <a:cxnLst/>
            <a:rect l="l" t="t" r="r" b="b"/>
            <a:pathLst>
              <a:path w="1281409" h="2363119">
                <a:moveTo>
                  <a:pt x="0" y="0"/>
                </a:moveTo>
                <a:lnTo>
                  <a:pt x="1281409" y="0"/>
                </a:lnTo>
                <a:lnTo>
                  <a:pt x="1281409" y="2363118"/>
                </a:lnTo>
                <a:lnTo>
                  <a:pt x="0" y="2363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672889" y="555621"/>
            <a:ext cx="11793253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DM Sans Bold"/>
              </a:rPr>
              <a:t>4-1. DATA CLEANSING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67845" y="917579"/>
            <a:ext cx="8192186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>
                <a:solidFill>
                  <a:srgbClr val="E1C340"/>
                </a:solidFill>
                <a:latin typeface="DM Sans Bold"/>
              </a:rPr>
              <a:t>OUTLIERS</a:t>
            </a:r>
          </a:p>
        </p:txBody>
      </p:sp>
      <p:sp>
        <p:nvSpPr>
          <p:cNvPr id="8" name="Freeform 8"/>
          <p:cNvSpPr/>
          <p:nvPr/>
        </p:nvSpPr>
        <p:spPr>
          <a:xfrm>
            <a:off x="14102237" y="5908263"/>
            <a:ext cx="1281409" cy="2363119"/>
          </a:xfrm>
          <a:custGeom>
            <a:avLst/>
            <a:gdLst/>
            <a:ahLst/>
            <a:cxnLst/>
            <a:rect l="l" t="t" r="r" b="b"/>
            <a:pathLst>
              <a:path w="1281409" h="2363119">
                <a:moveTo>
                  <a:pt x="0" y="0"/>
                </a:moveTo>
                <a:lnTo>
                  <a:pt x="1281409" y="0"/>
                </a:lnTo>
                <a:lnTo>
                  <a:pt x="1281409" y="2363118"/>
                </a:lnTo>
                <a:lnTo>
                  <a:pt x="0" y="2363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8653542" y="5908263"/>
            <a:ext cx="1281409" cy="2363119"/>
          </a:xfrm>
          <a:custGeom>
            <a:avLst/>
            <a:gdLst/>
            <a:ahLst/>
            <a:cxnLst/>
            <a:rect l="l" t="t" r="r" b="b"/>
            <a:pathLst>
              <a:path w="1281409" h="2363119">
                <a:moveTo>
                  <a:pt x="0" y="0"/>
                </a:moveTo>
                <a:lnTo>
                  <a:pt x="1281410" y="0"/>
                </a:lnTo>
                <a:lnTo>
                  <a:pt x="1281410" y="2363118"/>
                </a:lnTo>
                <a:lnTo>
                  <a:pt x="0" y="2363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3301865" y="1988281"/>
            <a:ext cx="1281409" cy="2363119"/>
          </a:xfrm>
          <a:custGeom>
            <a:avLst/>
            <a:gdLst/>
            <a:ahLst/>
            <a:cxnLst/>
            <a:rect l="l" t="t" r="r" b="b"/>
            <a:pathLst>
              <a:path w="1281409" h="2363119">
                <a:moveTo>
                  <a:pt x="0" y="0"/>
                </a:moveTo>
                <a:lnTo>
                  <a:pt x="1281410" y="0"/>
                </a:lnTo>
                <a:lnTo>
                  <a:pt x="1281410" y="2363118"/>
                </a:lnTo>
                <a:lnTo>
                  <a:pt x="0" y="2363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882526" y="1511304"/>
            <a:ext cx="212008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>
                <a:solidFill>
                  <a:srgbClr val="FFFFFF"/>
                </a:solidFill>
                <a:latin typeface="DM Sans"/>
              </a:rPr>
              <a:t>Inning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79380" y="1511304"/>
            <a:ext cx="322973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>
                <a:solidFill>
                  <a:srgbClr val="FFFFFF"/>
                </a:solidFill>
                <a:latin typeface="DM Sans"/>
              </a:rPr>
              <a:t>release speed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28074" y="1511304"/>
            <a:ext cx="322973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>
                <a:solidFill>
                  <a:srgbClr val="FFFFFF"/>
                </a:solidFill>
                <a:latin typeface="DM Sans"/>
              </a:rPr>
              <a:t>release_spin rate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 rot="321476">
            <a:off x="9606895" y="2968993"/>
            <a:ext cx="4828437" cy="5459332"/>
            <a:chOff x="0" y="0"/>
            <a:chExt cx="6437915" cy="7279110"/>
          </a:xfrm>
        </p:grpSpPr>
        <p:sp>
          <p:nvSpPr>
            <p:cNvPr id="5" name="Freeform 5"/>
            <p:cNvSpPr/>
            <p:nvPr/>
          </p:nvSpPr>
          <p:spPr>
            <a:xfrm>
              <a:off x="448632" y="0"/>
              <a:ext cx="5989283" cy="7279110"/>
            </a:xfrm>
            <a:custGeom>
              <a:avLst/>
              <a:gdLst/>
              <a:ahLst/>
              <a:cxnLst/>
              <a:rect l="l" t="t" r="r" b="b"/>
              <a:pathLst>
                <a:path w="5989283" h="7279110">
                  <a:moveTo>
                    <a:pt x="0" y="0"/>
                  </a:moveTo>
                  <a:lnTo>
                    <a:pt x="5989283" y="0"/>
                  </a:lnTo>
                  <a:lnTo>
                    <a:pt x="5989283" y="7279110"/>
                  </a:lnTo>
                  <a:lnTo>
                    <a:pt x="0" y="7279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5989283" cy="7279110"/>
            </a:xfrm>
            <a:custGeom>
              <a:avLst/>
              <a:gdLst/>
              <a:ahLst/>
              <a:cxnLst/>
              <a:rect l="l" t="t" r="r" b="b"/>
              <a:pathLst>
                <a:path w="5989283" h="7279110">
                  <a:moveTo>
                    <a:pt x="0" y="0"/>
                  </a:moveTo>
                  <a:lnTo>
                    <a:pt x="5989283" y="0"/>
                  </a:lnTo>
                  <a:lnTo>
                    <a:pt x="5989283" y="7279110"/>
                  </a:lnTo>
                  <a:lnTo>
                    <a:pt x="0" y="7279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4217856"/>
            <a:ext cx="16058008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E1C340"/>
                </a:solidFill>
                <a:latin typeface="DM Sans Bold"/>
              </a:rPr>
              <a:t>METHODOLOGY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86366" y="5575820"/>
            <a:ext cx="5542676" cy="1057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DM Sans"/>
              </a:rPr>
              <a:t>Methodology</a:t>
            </a:r>
          </a:p>
          <a:p>
            <a:pPr algn="ctr"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DM Sans"/>
              </a:rPr>
              <a:t>Analytic Process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92778" y="1742323"/>
            <a:ext cx="11466522" cy="7593890"/>
          </a:xfrm>
          <a:custGeom>
            <a:avLst/>
            <a:gdLst/>
            <a:ahLst/>
            <a:cxnLst/>
            <a:rect l="l" t="t" r="r" b="b"/>
            <a:pathLst>
              <a:path w="11466522" h="7593890">
                <a:moveTo>
                  <a:pt x="0" y="0"/>
                </a:moveTo>
                <a:lnTo>
                  <a:pt x="11466522" y="0"/>
                </a:lnTo>
                <a:lnTo>
                  <a:pt x="11466522" y="7593890"/>
                </a:lnTo>
                <a:lnTo>
                  <a:pt x="0" y="759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72889" y="555621"/>
            <a:ext cx="8917579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E1C340"/>
                </a:solidFill>
                <a:latin typeface="DM Sans Bold"/>
              </a:rPr>
              <a:t>01. MODEL FLOW</a:t>
            </a:r>
          </a:p>
        </p:txBody>
      </p:sp>
      <p:sp>
        <p:nvSpPr>
          <p:cNvPr id="4" name="Freeform 4"/>
          <p:cNvSpPr/>
          <p:nvPr/>
        </p:nvSpPr>
        <p:spPr>
          <a:xfrm>
            <a:off x="1255025" y="2028674"/>
            <a:ext cx="15777950" cy="7021188"/>
          </a:xfrm>
          <a:custGeom>
            <a:avLst/>
            <a:gdLst/>
            <a:ahLst/>
            <a:cxnLst/>
            <a:rect l="l" t="t" r="r" b="b"/>
            <a:pathLst>
              <a:path w="15777950" h="7021188">
                <a:moveTo>
                  <a:pt x="0" y="0"/>
                </a:moveTo>
                <a:lnTo>
                  <a:pt x="15777950" y="0"/>
                </a:lnTo>
                <a:lnTo>
                  <a:pt x="15777950" y="7021188"/>
                </a:lnTo>
                <a:lnTo>
                  <a:pt x="0" y="7021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78912" y="770794"/>
            <a:ext cx="13953667" cy="8745412"/>
          </a:xfrm>
          <a:custGeom>
            <a:avLst/>
            <a:gdLst/>
            <a:ahLst/>
            <a:cxnLst/>
            <a:rect l="l" t="t" r="r" b="b"/>
            <a:pathLst>
              <a:path w="13953667" h="8745412">
                <a:moveTo>
                  <a:pt x="0" y="0"/>
                </a:moveTo>
                <a:lnTo>
                  <a:pt x="13953668" y="0"/>
                </a:lnTo>
                <a:lnTo>
                  <a:pt x="13953668" y="8745412"/>
                </a:lnTo>
                <a:lnTo>
                  <a:pt x="0" y="8745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978912" y="1190000"/>
            <a:ext cx="6426978" cy="2376651"/>
            <a:chOff x="0" y="0"/>
            <a:chExt cx="1692702" cy="625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92702" cy="625949"/>
            </a:xfrm>
            <a:custGeom>
              <a:avLst/>
              <a:gdLst/>
              <a:ahLst/>
              <a:cxnLst/>
              <a:rect l="l" t="t" r="r" b="b"/>
              <a:pathLst>
                <a:path w="1692702" h="625949">
                  <a:moveTo>
                    <a:pt x="0" y="0"/>
                  </a:moveTo>
                  <a:lnTo>
                    <a:pt x="1692702" y="0"/>
                  </a:lnTo>
                  <a:lnTo>
                    <a:pt x="1692702" y="625949"/>
                  </a:lnTo>
                  <a:lnTo>
                    <a:pt x="0" y="6259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F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251741" y="1066800"/>
            <a:ext cx="5542676" cy="1057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DM Sans"/>
              </a:rPr>
              <a:t>Pycaret</a:t>
            </a:r>
          </a:p>
          <a:p>
            <a:pPr algn="ctr"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DM Sans"/>
              </a:rPr>
              <a:t>Library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41029" y="441211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363164" y="2633111"/>
            <a:ext cx="956167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sz="7000">
                <a:solidFill>
                  <a:srgbClr val="E1C340"/>
                </a:solidFill>
                <a:latin typeface="DM Sans Bold"/>
              </a:rPr>
              <a:t>MODELLING RESULTS 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50101" y="503870"/>
            <a:ext cx="6275608" cy="2084150"/>
          </a:xfrm>
          <a:custGeom>
            <a:avLst/>
            <a:gdLst/>
            <a:ahLst/>
            <a:cxnLst/>
            <a:rect l="l" t="t" r="r" b="b"/>
            <a:pathLst>
              <a:path w="6275608" h="2084150">
                <a:moveTo>
                  <a:pt x="0" y="0"/>
                </a:moveTo>
                <a:lnTo>
                  <a:pt x="6275608" y="0"/>
                </a:lnTo>
                <a:lnTo>
                  <a:pt x="6275608" y="2084150"/>
                </a:lnTo>
                <a:lnTo>
                  <a:pt x="0" y="2084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988824" y="3178700"/>
            <a:ext cx="15421550" cy="6992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9"/>
              </a:lnSpc>
            </a:pPr>
            <a:endParaRPr/>
          </a:p>
          <a:p>
            <a:pPr marL="863598" lvl="1" indent="-431799">
              <a:lnSpc>
                <a:spcPts val="4639"/>
              </a:lnSpc>
              <a:buFont typeface="Arial"/>
              <a:buChar char="•"/>
            </a:pPr>
            <a:r>
              <a:rPr lang="en-US" sz="3999" spc="83">
                <a:solidFill>
                  <a:srgbClr val="FFFFFF"/>
                </a:solidFill>
                <a:latin typeface="DM Sans"/>
              </a:rPr>
              <a:t>ensemble algorithm that combines multiple decision trees  </a:t>
            </a:r>
          </a:p>
          <a:p>
            <a:pPr marL="863598" lvl="1" indent="-431799">
              <a:lnSpc>
                <a:spcPts val="4639"/>
              </a:lnSpc>
              <a:buFont typeface="Arial"/>
              <a:buChar char="•"/>
            </a:pPr>
            <a:r>
              <a:rPr lang="en-US" sz="3999" spc="83">
                <a:solidFill>
                  <a:srgbClr val="FFFFFF"/>
                </a:solidFill>
                <a:latin typeface="DM Sans"/>
              </a:rPr>
              <a:t>Numerous baseball sports papers have utilized XGBoost for research purposes</a:t>
            </a:r>
          </a:p>
          <a:p>
            <a:pPr>
              <a:lnSpc>
                <a:spcPts val="4639"/>
              </a:lnSpc>
            </a:pPr>
            <a:r>
              <a:rPr lang="en-US" sz="3999" spc="83">
                <a:solidFill>
                  <a:srgbClr val="FFFFFF"/>
                </a:solidFill>
                <a:latin typeface="DM Sans"/>
              </a:rPr>
              <a:t> </a:t>
            </a:r>
          </a:p>
          <a:p>
            <a:pPr>
              <a:lnSpc>
                <a:spcPts val="4639"/>
              </a:lnSpc>
            </a:pPr>
            <a:r>
              <a:rPr lang="en-US" sz="3999" spc="83">
                <a:solidFill>
                  <a:srgbClr val="FFFFFF"/>
                </a:solidFill>
                <a:latin typeface="DM Sans"/>
              </a:rPr>
              <a:t>          </a:t>
            </a:r>
            <a:r>
              <a:rPr lang="en-US" sz="3999" spc="83">
                <a:solidFill>
                  <a:srgbClr val="E4DE2D"/>
                </a:solidFill>
                <a:latin typeface="DM Sans"/>
              </a:rPr>
              <a:t>[Thesis]</a:t>
            </a:r>
          </a:p>
          <a:p>
            <a:pPr marL="1424940" lvl="2" indent="-474980">
              <a:lnSpc>
                <a:spcPts val="3827"/>
              </a:lnSpc>
              <a:buFont typeface="Arial"/>
              <a:buChar char="⚬"/>
            </a:pPr>
            <a:r>
              <a:rPr lang="en-US" sz="3300" spc="69">
                <a:solidFill>
                  <a:srgbClr val="FFFFFF"/>
                </a:solidFill>
                <a:latin typeface="DM Sans"/>
              </a:rPr>
              <a:t>Analyzing situational factors affecting barrel hits using pitch records in Major League Baseball (MLB) in the United States</a:t>
            </a:r>
          </a:p>
          <a:p>
            <a:pPr marL="1424940" lvl="2" indent="-474980">
              <a:lnSpc>
                <a:spcPts val="3827"/>
              </a:lnSpc>
              <a:buFont typeface="Arial"/>
              <a:buChar char="⚬"/>
            </a:pPr>
            <a:r>
              <a:rPr lang="en-US" sz="3300" spc="69">
                <a:solidFill>
                  <a:srgbClr val="FFFFFF"/>
                </a:solidFill>
                <a:latin typeface="DM Sans"/>
              </a:rPr>
              <a:t>Research on predicting audience attendance in professional sports using machine learning methods</a:t>
            </a:r>
          </a:p>
          <a:p>
            <a:pPr marL="1424940" lvl="2" indent="-474980">
              <a:lnSpc>
                <a:spcPts val="3827"/>
              </a:lnSpc>
              <a:buFont typeface="Arial"/>
              <a:buChar char="⚬"/>
            </a:pPr>
            <a:r>
              <a:rPr lang="en-US" sz="3300" spc="69">
                <a:solidFill>
                  <a:srgbClr val="FFFFFF"/>
                </a:solidFill>
                <a:latin typeface="DM Sans"/>
              </a:rPr>
              <a:t>Predicting a KBO hitter's OPS using big data analysis with machine learning.</a:t>
            </a:r>
          </a:p>
          <a:p>
            <a:pPr>
              <a:lnSpc>
                <a:spcPts val="4639"/>
              </a:lnSpc>
            </a:pPr>
            <a:endParaRPr lang="en-US" sz="3300" spc="69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710244" y="1378367"/>
            <a:ext cx="8767391" cy="98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0"/>
              </a:lnSpc>
            </a:pPr>
            <a:r>
              <a:rPr lang="en-US" sz="6900">
                <a:solidFill>
                  <a:srgbClr val="E1C340"/>
                </a:solidFill>
                <a:latin typeface="DM Sans Bold"/>
              </a:rPr>
              <a:t>XGBOOST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6607" y="1389254"/>
            <a:ext cx="5649776" cy="7508492"/>
            <a:chOff x="0" y="0"/>
            <a:chExt cx="909589" cy="12088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9589" cy="1208834"/>
            </a:xfrm>
            <a:custGeom>
              <a:avLst/>
              <a:gdLst/>
              <a:ahLst/>
              <a:cxnLst/>
              <a:rect l="l" t="t" r="r" b="b"/>
              <a:pathLst>
                <a:path w="909589" h="1208834">
                  <a:moveTo>
                    <a:pt x="113735" y="0"/>
                  </a:moveTo>
                  <a:lnTo>
                    <a:pt x="795853" y="0"/>
                  </a:lnTo>
                  <a:cubicBezTo>
                    <a:pt x="826018" y="0"/>
                    <a:pt x="854947" y="11983"/>
                    <a:pt x="876276" y="33312"/>
                  </a:cubicBezTo>
                  <a:cubicBezTo>
                    <a:pt x="897606" y="54642"/>
                    <a:pt x="909589" y="83571"/>
                    <a:pt x="909589" y="113735"/>
                  </a:cubicBezTo>
                  <a:lnTo>
                    <a:pt x="909589" y="1095098"/>
                  </a:lnTo>
                  <a:cubicBezTo>
                    <a:pt x="909589" y="1125263"/>
                    <a:pt x="897606" y="1154192"/>
                    <a:pt x="876276" y="1175521"/>
                  </a:cubicBezTo>
                  <a:cubicBezTo>
                    <a:pt x="854947" y="1196851"/>
                    <a:pt x="826018" y="1208834"/>
                    <a:pt x="795853" y="1208834"/>
                  </a:cubicBezTo>
                  <a:lnTo>
                    <a:pt x="113735" y="1208834"/>
                  </a:lnTo>
                  <a:cubicBezTo>
                    <a:pt x="83571" y="1208834"/>
                    <a:pt x="54642" y="1196851"/>
                    <a:pt x="33312" y="1175521"/>
                  </a:cubicBezTo>
                  <a:cubicBezTo>
                    <a:pt x="11983" y="1154192"/>
                    <a:pt x="0" y="1125263"/>
                    <a:pt x="0" y="1095098"/>
                  </a:cubicBezTo>
                  <a:lnTo>
                    <a:pt x="0" y="113735"/>
                  </a:lnTo>
                  <a:cubicBezTo>
                    <a:pt x="0" y="83571"/>
                    <a:pt x="11983" y="54642"/>
                    <a:pt x="33312" y="33312"/>
                  </a:cubicBezTo>
                  <a:cubicBezTo>
                    <a:pt x="54642" y="11983"/>
                    <a:pt x="83571" y="0"/>
                    <a:pt x="113735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909589" cy="1026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99"/>
                </a:lnSpc>
              </a:pPr>
              <a:r>
                <a:rPr lang="en-US" sz="3999" u="sng" dirty="0">
                  <a:solidFill>
                    <a:srgbClr val="000000"/>
                  </a:solidFill>
                  <a:latin typeface="DM Sans Bold"/>
                </a:rPr>
                <a:t>Hyperparameters Range</a:t>
              </a:r>
            </a:p>
            <a:p>
              <a:pPr algn="ctr">
                <a:lnSpc>
                  <a:spcPts val="4399"/>
                </a:lnSpc>
              </a:pPr>
              <a:endParaRPr lang="en-US" sz="3999" u="sng" dirty="0">
                <a:solidFill>
                  <a:srgbClr val="000000"/>
                </a:solidFill>
                <a:latin typeface="DM Sans Bold"/>
              </a:endParaRPr>
            </a:p>
            <a:p>
              <a:pPr algn="ctr">
                <a:lnSpc>
                  <a:spcPts val="33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'</a:t>
              </a:r>
              <a:r>
                <a:rPr lang="en-US" sz="3000" dirty="0" err="1">
                  <a:solidFill>
                    <a:srgbClr val="000000"/>
                  </a:solidFill>
                  <a:latin typeface="DM Sans Bold"/>
                </a:rPr>
                <a:t>learning_rate</a:t>
              </a: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': (0.01, 0.5)</a:t>
              </a:r>
            </a:p>
            <a:p>
              <a:pPr algn="ctr">
                <a:lnSpc>
                  <a:spcPts val="33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 '</a:t>
              </a:r>
              <a:r>
                <a:rPr lang="en-US" sz="3000" dirty="0" err="1">
                  <a:solidFill>
                    <a:srgbClr val="000000"/>
                  </a:solidFill>
                  <a:latin typeface="DM Sans Bold"/>
                </a:rPr>
                <a:t>n_estimators</a:t>
              </a: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': (100, 1000),</a:t>
              </a:r>
            </a:p>
            <a:p>
              <a:pPr algn="ctr">
                <a:lnSpc>
                  <a:spcPts val="33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 '</a:t>
              </a:r>
              <a:r>
                <a:rPr lang="en-US" sz="3000" dirty="0" err="1">
                  <a:solidFill>
                    <a:srgbClr val="000000"/>
                  </a:solidFill>
                  <a:latin typeface="DM Sans Bold"/>
                </a:rPr>
                <a:t>max_depth</a:t>
              </a: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': (3, 10), </a:t>
              </a:r>
            </a:p>
            <a:p>
              <a:pPr algn="ctr">
                <a:lnSpc>
                  <a:spcPts val="33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'</a:t>
              </a:r>
              <a:r>
                <a:rPr lang="en-US" sz="3000" dirty="0" err="1">
                  <a:solidFill>
                    <a:srgbClr val="000000"/>
                  </a:solidFill>
                  <a:latin typeface="DM Sans Bold"/>
                </a:rPr>
                <a:t>min_child_weight</a:t>
              </a: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': (0, 10)</a:t>
              </a:r>
            </a:p>
            <a:p>
              <a:pPr algn="ctr">
                <a:lnSpc>
                  <a:spcPts val="33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 'subsample': (0.5, 1.0)</a:t>
              </a:r>
            </a:p>
            <a:p>
              <a:pPr algn="ctr">
                <a:lnSpc>
                  <a:spcPts val="33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'</a:t>
              </a:r>
              <a:r>
                <a:rPr lang="en-US" sz="3000" dirty="0" err="1">
                  <a:solidFill>
                    <a:srgbClr val="000000"/>
                  </a:solidFill>
                  <a:latin typeface="DM Sans Bold"/>
                </a:rPr>
                <a:t>colsample_bytree</a:t>
              </a: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': (0.5, 1.0)</a:t>
              </a:r>
            </a:p>
            <a:p>
              <a:pPr algn="ctr">
                <a:lnSpc>
                  <a:spcPts val="33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 'gamma': (0, 5)</a:t>
              </a:r>
            </a:p>
            <a:p>
              <a:pPr algn="ctr">
                <a:lnSpc>
                  <a:spcPts val="3300"/>
                </a:lnSpc>
              </a:pPr>
              <a:endParaRPr lang="en-US" sz="3000" dirty="0">
                <a:solidFill>
                  <a:srgbClr val="000000"/>
                </a:solidFill>
                <a:latin typeface="DM Sans Bold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7703505" y="7330412"/>
            <a:ext cx="10186349" cy="2696997"/>
          </a:xfrm>
          <a:custGeom>
            <a:avLst/>
            <a:gdLst/>
            <a:ahLst/>
            <a:cxnLst/>
            <a:rect l="l" t="t" r="r" b="b"/>
            <a:pathLst>
              <a:path w="10186349" h="2696997">
                <a:moveTo>
                  <a:pt x="0" y="0"/>
                </a:moveTo>
                <a:lnTo>
                  <a:pt x="10186349" y="0"/>
                </a:lnTo>
                <a:lnTo>
                  <a:pt x="10186349" y="2696996"/>
                </a:lnTo>
                <a:lnTo>
                  <a:pt x="0" y="2696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466611" y="5775620"/>
            <a:ext cx="8269322" cy="1221417"/>
          </a:xfrm>
          <a:custGeom>
            <a:avLst/>
            <a:gdLst/>
            <a:ahLst/>
            <a:cxnLst/>
            <a:rect l="l" t="t" r="r" b="b"/>
            <a:pathLst>
              <a:path w="8269322" h="1221417">
                <a:moveTo>
                  <a:pt x="0" y="0"/>
                </a:moveTo>
                <a:lnTo>
                  <a:pt x="8269322" y="0"/>
                </a:lnTo>
                <a:lnTo>
                  <a:pt x="8269322" y="1221417"/>
                </a:lnTo>
                <a:lnTo>
                  <a:pt x="0" y="12214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0205921" y="8003429"/>
            <a:ext cx="1093244" cy="2023979"/>
          </a:xfrm>
          <a:custGeom>
            <a:avLst/>
            <a:gdLst/>
            <a:ahLst/>
            <a:cxnLst/>
            <a:rect l="l" t="t" r="r" b="b"/>
            <a:pathLst>
              <a:path w="1093244" h="2023979">
                <a:moveTo>
                  <a:pt x="0" y="0"/>
                </a:moveTo>
                <a:lnTo>
                  <a:pt x="1093244" y="0"/>
                </a:lnTo>
                <a:lnTo>
                  <a:pt x="1093244" y="2023979"/>
                </a:lnTo>
                <a:lnTo>
                  <a:pt x="0" y="20239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898912" y="1057275"/>
            <a:ext cx="9795535" cy="438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u="sng">
                <a:solidFill>
                  <a:srgbClr val="FFFFFF"/>
                </a:solidFill>
                <a:latin typeface="DM Sans Bold"/>
              </a:rPr>
              <a:t>(Focus) tune parameters to avoid overfitting</a:t>
            </a:r>
          </a:p>
          <a:p>
            <a:pPr algn="ctr">
              <a:lnSpc>
                <a:spcPts val="3850"/>
              </a:lnSpc>
            </a:pPr>
            <a:endParaRPr lang="en-US" sz="3500" u="sng">
              <a:solidFill>
                <a:srgbClr val="FFFFFF"/>
              </a:solidFill>
              <a:latin typeface="DM Sans Bold"/>
            </a:endParaRPr>
          </a:p>
          <a:p>
            <a:pPr marL="755651" lvl="1" indent="-377825">
              <a:lnSpc>
                <a:spcPts val="385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DM Sans Bold"/>
              </a:rPr>
              <a:t>lower </a:t>
            </a:r>
            <a:r>
              <a:rPr lang="en-US" sz="3500">
                <a:solidFill>
                  <a:srgbClr val="E1C340"/>
                </a:solidFill>
                <a:latin typeface="DM Sans Bold"/>
              </a:rPr>
              <a:t>ETA</a:t>
            </a:r>
          </a:p>
          <a:p>
            <a:pPr marL="755651" lvl="1" indent="-377825">
              <a:lnSpc>
                <a:spcPts val="385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DM Sans Bold"/>
              </a:rPr>
              <a:t>increase </a:t>
            </a:r>
            <a:r>
              <a:rPr lang="en-US" sz="3500">
                <a:solidFill>
                  <a:srgbClr val="E1C340"/>
                </a:solidFill>
                <a:latin typeface="DM Sans Bold"/>
              </a:rPr>
              <a:t>num_boost_round</a:t>
            </a:r>
          </a:p>
          <a:p>
            <a:pPr marL="755651" lvl="1" indent="-377825">
              <a:lnSpc>
                <a:spcPts val="385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DM Sans Bold"/>
              </a:rPr>
              <a:t>increase </a:t>
            </a:r>
            <a:r>
              <a:rPr lang="en-US" sz="3500">
                <a:solidFill>
                  <a:srgbClr val="E1C340"/>
                </a:solidFill>
                <a:latin typeface="DM Sans Bold"/>
              </a:rPr>
              <a:t>n_estimators</a:t>
            </a:r>
          </a:p>
          <a:p>
            <a:pPr marL="755651" lvl="1" indent="-377825">
              <a:lnSpc>
                <a:spcPts val="385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DM Sans Bold"/>
              </a:rPr>
              <a:t>lower </a:t>
            </a:r>
            <a:r>
              <a:rPr lang="en-US" sz="3500">
                <a:solidFill>
                  <a:srgbClr val="E1C340"/>
                </a:solidFill>
                <a:latin typeface="DM Sans Bold"/>
              </a:rPr>
              <a:t>max_depth </a:t>
            </a:r>
          </a:p>
          <a:p>
            <a:pPr marL="755651" lvl="1" indent="-377825">
              <a:lnSpc>
                <a:spcPts val="385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DM Sans Bold"/>
              </a:rPr>
              <a:t>increase </a:t>
            </a:r>
            <a:r>
              <a:rPr lang="en-US" sz="3500">
                <a:solidFill>
                  <a:srgbClr val="E1C340"/>
                </a:solidFill>
                <a:latin typeface="DM Sans Bold"/>
              </a:rPr>
              <a:t>min_child_weight</a:t>
            </a:r>
          </a:p>
          <a:p>
            <a:pPr marL="755651" lvl="1" indent="-377825">
              <a:lnSpc>
                <a:spcPts val="385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DM Sans Bold"/>
              </a:rPr>
              <a:t>increase </a:t>
            </a:r>
            <a:r>
              <a:rPr lang="en-US" sz="3500">
                <a:solidFill>
                  <a:srgbClr val="E1C340"/>
                </a:solidFill>
                <a:latin typeface="DM Sans Bold"/>
              </a:rPr>
              <a:t>gamma </a:t>
            </a:r>
          </a:p>
          <a:p>
            <a:pPr marL="755651" lvl="1" indent="-377825">
              <a:lnSpc>
                <a:spcPts val="385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DM Sans Bold"/>
              </a:rPr>
              <a:t>lower </a:t>
            </a:r>
            <a:r>
              <a:rPr lang="en-US" sz="3500">
                <a:solidFill>
                  <a:srgbClr val="E1C340"/>
                </a:solidFill>
                <a:latin typeface="DM Sans Bold"/>
              </a:rPr>
              <a:t>subs_ample</a:t>
            </a:r>
            <a:r>
              <a:rPr lang="en-US" sz="3500">
                <a:solidFill>
                  <a:srgbClr val="FFFFFF"/>
                </a:solidFill>
                <a:latin typeface="DM Sans Bold"/>
              </a:rPr>
              <a:t>, </a:t>
            </a:r>
            <a:r>
              <a:rPr lang="en-US" sz="3500">
                <a:solidFill>
                  <a:srgbClr val="E1C340"/>
                </a:solidFill>
                <a:latin typeface="DM Sans Bold"/>
              </a:rPr>
              <a:t>colsample_bytree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79547" y="6637613"/>
            <a:ext cx="6656100" cy="1732486"/>
          </a:xfrm>
          <a:custGeom>
            <a:avLst/>
            <a:gdLst/>
            <a:ahLst/>
            <a:cxnLst/>
            <a:rect l="l" t="t" r="r" b="b"/>
            <a:pathLst>
              <a:path w="6656100" h="1732486">
                <a:moveTo>
                  <a:pt x="0" y="0"/>
                </a:moveTo>
                <a:lnTo>
                  <a:pt x="6656100" y="0"/>
                </a:lnTo>
                <a:lnTo>
                  <a:pt x="6656100" y="1732486"/>
                </a:lnTo>
                <a:lnTo>
                  <a:pt x="0" y="1732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466" r="-6530" b="-557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79226" y="1691021"/>
            <a:ext cx="10930327" cy="839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8" lvl="1" indent="-431799">
              <a:lnSpc>
                <a:spcPts val="503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DM Sans"/>
              </a:rPr>
              <a:t>LightGBM is an ensemble model that combines multiple decision tree models using boosting.</a:t>
            </a:r>
          </a:p>
          <a:p>
            <a:pPr marL="863598" lvl="1" indent="-431799">
              <a:lnSpc>
                <a:spcPts val="503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DM Sans"/>
              </a:rPr>
              <a:t>In the tree creation process during training, it utilizes a Leaf-wise method. </a:t>
            </a:r>
            <a:r>
              <a:rPr lang="en-US" sz="3999" u="sng">
                <a:solidFill>
                  <a:srgbClr val="FFFFFF"/>
                </a:solidFill>
                <a:latin typeface="DM Sans"/>
              </a:rPr>
              <a:t>LightGBM significantly reduces training time compared to XGBoost while generally ensuring performance. </a:t>
            </a:r>
          </a:p>
          <a:p>
            <a:pPr marL="863598" lvl="1" indent="-431799">
              <a:lnSpc>
                <a:spcPts val="5039"/>
              </a:lnSpc>
              <a:buFont typeface="Arial"/>
              <a:buChar char="•"/>
            </a:pPr>
            <a:r>
              <a:rPr lang="en-US" sz="3999" u="sng">
                <a:solidFill>
                  <a:srgbClr val="FFFFFF"/>
                </a:solidFill>
                <a:latin typeface="DM Sans"/>
              </a:rPr>
              <a:t>widely used in various baseball sports papers, Kaggle, and more.</a:t>
            </a:r>
          </a:p>
          <a:p>
            <a:pPr>
              <a:lnSpc>
                <a:spcPts val="3905"/>
              </a:lnSpc>
            </a:pPr>
            <a:r>
              <a:rPr lang="en-US" sz="3099">
                <a:solidFill>
                  <a:srgbClr val="FFFFFF"/>
                </a:solidFill>
                <a:latin typeface="DM Sans"/>
              </a:rPr>
              <a:t>          ex) </a:t>
            </a:r>
          </a:p>
          <a:p>
            <a:pPr marL="1381764" lvl="2" indent="-460588">
              <a:lnSpc>
                <a:spcPts val="4032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DM Sans"/>
              </a:rPr>
              <a:t>Baseball Salary Prediction</a:t>
            </a:r>
          </a:p>
          <a:p>
            <a:pPr marL="1381764" lvl="2" indent="-460588">
              <a:lnSpc>
                <a:spcPts val="4032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DM Sans"/>
              </a:rPr>
              <a:t>Predicting the potential of soccer players</a:t>
            </a:r>
          </a:p>
          <a:p>
            <a:pPr marL="1381764" lvl="2" indent="-460588">
              <a:lnSpc>
                <a:spcPts val="4032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DM Sans"/>
              </a:rPr>
              <a:t>Predicting transfer fees of FIFA players</a:t>
            </a:r>
          </a:p>
        </p:txBody>
      </p:sp>
      <p:sp>
        <p:nvSpPr>
          <p:cNvPr id="4" name="Freeform 4"/>
          <p:cNvSpPr/>
          <p:nvPr/>
        </p:nvSpPr>
        <p:spPr>
          <a:xfrm>
            <a:off x="13621639" y="4326963"/>
            <a:ext cx="4421590" cy="2006722"/>
          </a:xfrm>
          <a:custGeom>
            <a:avLst/>
            <a:gdLst/>
            <a:ahLst/>
            <a:cxnLst/>
            <a:rect l="l" t="t" r="r" b="b"/>
            <a:pathLst>
              <a:path w="4421590" h="2006722">
                <a:moveTo>
                  <a:pt x="0" y="0"/>
                </a:moveTo>
                <a:lnTo>
                  <a:pt x="4421590" y="0"/>
                </a:lnTo>
                <a:lnTo>
                  <a:pt x="4421590" y="2006722"/>
                </a:lnTo>
                <a:lnTo>
                  <a:pt x="0" y="2006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1689721" y="1324369"/>
            <a:ext cx="3467721" cy="3467721"/>
          </a:xfrm>
          <a:custGeom>
            <a:avLst/>
            <a:gdLst/>
            <a:ahLst/>
            <a:cxnLst/>
            <a:rect l="l" t="t" r="r" b="b"/>
            <a:pathLst>
              <a:path w="3467721" h="3467721">
                <a:moveTo>
                  <a:pt x="0" y="0"/>
                </a:moveTo>
                <a:lnTo>
                  <a:pt x="3467721" y="0"/>
                </a:lnTo>
                <a:lnTo>
                  <a:pt x="3467721" y="3467721"/>
                </a:lnTo>
                <a:lnTo>
                  <a:pt x="0" y="34677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-774866" y="570545"/>
            <a:ext cx="8767391" cy="98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0"/>
              </a:lnSpc>
            </a:pPr>
            <a:r>
              <a:rPr lang="en-US" sz="6900">
                <a:solidFill>
                  <a:srgbClr val="E1C340"/>
                </a:solidFill>
                <a:latin typeface="DM Sans Bold"/>
              </a:rPr>
              <a:t>LGBM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1076580">
            <a:off x="1837174" y="5046036"/>
            <a:ext cx="3594957" cy="4223151"/>
          </a:xfrm>
          <a:custGeom>
            <a:avLst/>
            <a:gdLst/>
            <a:ahLst/>
            <a:cxnLst/>
            <a:rect l="l" t="t" r="r" b="b"/>
            <a:pathLst>
              <a:path w="3594957" h="4223151">
                <a:moveTo>
                  <a:pt x="0" y="0"/>
                </a:moveTo>
                <a:lnTo>
                  <a:pt x="3594958" y="0"/>
                </a:lnTo>
                <a:lnTo>
                  <a:pt x="3594958" y="4223151"/>
                </a:lnTo>
                <a:lnTo>
                  <a:pt x="0" y="42231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-797287">
            <a:off x="10510148" y="1736425"/>
            <a:ext cx="5292347" cy="4114800"/>
          </a:xfrm>
          <a:custGeom>
            <a:avLst/>
            <a:gdLst/>
            <a:ahLst/>
            <a:cxnLst/>
            <a:rect l="l" t="t" r="r" b="b"/>
            <a:pathLst>
              <a:path w="5292347" h="4114800">
                <a:moveTo>
                  <a:pt x="0" y="0"/>
                </a:moveTo>
                <a:lnTo>
                  <a:pt x="5292348" y="0"/>
                </a:lnTo>
                <a:lnTo>
                  <a:pt x="52923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4217856"/>
            <a:ext cx="16058008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E1C340"/>
                </a:solidFill>
                <a:latin typeface="DM Sans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86366" y="5575820"/>
            <a:ext cx="5542676" cy="1581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DM Sans"/>
              </a:rPr>
              <a:t>Background</a:t>
            </a:r>
          </a:p>
          <a:p>
            <a:pPr algn="ctr"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DM Sans"/>
              </a:rPr>
              <a:t>Research question</a:t>
            </a:r>
          </a:p>
          <a:p>
            <a:pPr algn="ctr"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DM Sans"/>
              </a:rPr>
              <a:t>Project goal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8934" y="1028700"/>
            <a:ext cx="5829303" cy="8229603"/>
            <a:chOff x="-14452" y="0"/>
            <a:chExt cx="938492" cy="13249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9589" cy="1319960"/>
            </a:xfrm>
            <a:custGeom>
              <a:avLst/>
              <a:gdLst/>
              <a:ahLst/>
              <a:cxnLst/>
              <a:rect l="l" t="t" r="r" b="b"/>
              <a:pathLst>
                <a:path w="909589" h="1319960">
                  <a:moveTo>
                    <a:pt x="113735" y="0"/>
                  </a:moveTo>
                  <a:lnTo>
                    <a:pt x="795853" y="0"/>
                  </a:lnTo>
                  <a:cubicBezTo>
                    <a:pt x="826018" y="0"/>
                    <a:pt x="854947" y="11983"/>
                    <a:pt x="876276" y="33312"/>
                  </a:cubicBezTo>
                  <a:cubicBezTo>
                    <a:pt x="897606" y="54642"/>
                    <a:pt x="909589" y="83571"/>
                    <a:pt x="909589" y="113735"/>
                  </a:cubicBezTo>
                  <a:lnTo>
                    <a:pt x="909589" y="1206225"/>
                  </a:lnTo>
                  <a:cubicBezTo>
                    <a:pt x="909589" y="1236389"/>
                    <a:pt x="897606" y="1265318"/>
                    <a:pt x="876276" y="1286648"/>
                  </a:cubicBezTo>
                  <a:cubicBezTo>
                    <a:pt x="854947" y="1307977"/>
                    <a:pt x="826018" y="1319960"/>
                    <a:pt x="795853" y="1319960"/>
                  </a:cubicBezTo>
                  <a:lnTo>
                    <a:pt x="113735" y="1319960"/>
                  </a:lnTo>
                  <a:cubicBezTo>
                    <a:pt x="83571" y="1319960"/>
                    <a:pt x="54642" y="1307977"/>
                    <a:pt x="33312" y="1286648"/>
                  </a:cubicBezTo>
                  <a:cubicBezTo>
                    <a:pt x="11983" y="1265318"/>
                    <a:pt x="0" y="1236389"/>
                    <a:pt x="0" y="1206225"/>
                  </a:cubicBezTo>
                  <a:lnTo>
                    <a:pt x="0" y="113735"/>
                  </a:lnTo>
                  <a:cubicBezTo>
                    <a:pt x="0" y="83571"/>
                    <a:pt x="11983" y="54642"/>
                    <a:pt x="33312" y="33312"/>
                  </a:cubicBezTo>
                  <a:cubicBezTo>
                    <a:pt x="54642" y="11983"/>
                    <a:pt x="83571" y="0"/>
                    <a:pt x="113735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4452" y="43069"/>
              <a:ext cx="938492" cy="1281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99"/>
                </a:lnSpc>
              </a:pPr>
              <a:r>
                <a:rPr lang="en-US" sz="3999" u="sng" dirty="0">
                  <a:solidFill>
                    <a:srgbClr val="000000"/>
                  </a:solidFill>
                  <a:latin typeface="DM Sans Bold"/>
                </a:rPr>
                <a:t>Hyperparameter</a:t>
              </a:r>
            </a:p>
            <a:p>
              <a:pPr algn="ctr">
                <a:lnSpc>
                  <a:spcPts val="4399"/>
                </a:lnSpc>
              </a:pPr>
              <a:r>
                <a:rPr lang="en-US" sz="3999" u="sng" dirty="0">
                  <a:solidFill>
                    <a:srgbClr val="000000"/>
                  </a:solidFill>
                  <a:latin typeface="DM Sans Bold"/>
                </a:rPr>
                <a:t>Range</a:t>
              </a:r>
            </a:p>
            <a:p>
              <a:pPr algn="ctr">
                <a:lnSpc>
                  <a:spcPts val="4399"/>
                </a:lnSpc>
              </a:pPr>
              <a:endParaRPr lang="en-US" sz="3999" u="sng" dirty="0">
                <a:solidFill>
                  <a:srgbClr val="000000"/>
                </a:solidFill>
                <a:latin typeface="DM Sans Bold"/>
              </a:endParaRPr>
            </a:p>
            <a:p>
              <a:pPr algn="ctr">
                <a:lnSpc>
                  <a:spcPts val="33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DM Sans Bold"/>
                </a:rPr>
                <a:t>n_estimators</a:t>
              </a: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 = 100, 300, 500 </a:t>
              </a:r>
            </a:p>
            <a:p>
              <a:pPr algn="ctr">
                <a:lnSpc>
                  <a:spcPts val="33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    learning rate: 0.1 -&gt; 0.05 -&gt;, 0.04,-&gt; .0.03 </a:t>
              </a:r>
            </a:p>
            <a:p>
              <a:pPr algn="ctr">
                <a:lnSpc>
                  <a:spcPts val="33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   boosting : GBDT , DART   </a:t>
              </a:r>
            </a:p>
            <a:p>
              <a:pPr algn="ctr">
                <a:lnSpc>
                  <a:spcPts val="3300"/>
                </a:lnSpc>
              </a:pPr>
              <a:endParaRPr lang="en-US" sz="3000" dirty="0">
                <a:solidFill>
                  <a:srgbClr val="000000"/>
                </a:solidFill>
                <a:latin typeface="DM Sans Bold"/>
              </a:endParaRPr>
            </a:p>
            <a:p>
              <a:pPr algn="ctr">
                <a:lnSpc>
                  <a:spcPts val="33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   [Tree]</a:t>
              </a:r>
            </a:p>
            <a:p>
              <a:pPr algn="ctr">
                <a:lnSpc>
                  <a:spcPts val="33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DM Sans Bold"/>
                </a:rPr>
                <a:t>Max_depth</a:t>
              </a: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 : 5-12</a:t>
              </a:r>
            </a:p>
            <a:p>
              <a:pPr algn="ctr">
                <a:lnSpc>
                  <a:spcPts val="33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min </a:t>
              </a:r>
              <a:r>
                <a:rPr lang="en-US" sz="3000" dirty="0" err="1">
                  <a:solidFill>
                    <a:srgbClr val="000000"/>
                  </a:solidFill>
                  <a:latin typeface="DM Sans Bold"/>
                </a:rPr>
                <a:t>child_sample</a:t>
              </a: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 : no effect</a:t>
              </a:r>
            </a:p>
            <a:p>
              <a:pPr algn="ctr">
                <a:lnSpc>
                  <a:spcPts val="33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DM Sans Bold"/>
                </a:rPr>
                <a:t>num_leaves</a:t>
              </a: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(d=32~64)</a:t>
              </a:r>
            </a:p>
            <a:p>
              <a:pPr algn="ctr">
                <a:lnSpc>
                  <a:spcPts val="3300"/>
                </a:lnSpc>
              </a:pPr>
              <a:endParaRPr lang="en-US" sz="3000" dirty="0">
                <a:solidFill>
                  <a:srgbClr val="000000"/>
                </a:solidFill>
                <a:latin typeface="DM Sans Bold"/>
              </a:endParaRPr>
            </a:p>
            <a:p>
              <a:pPr algn="ctr">
                <a:lnSpc>
                  <a:spcPts val="33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   [Sampling]</a:t>
              </a:r>
            </a:p>
            <a:p>
              <a:pPr algn="ctr">
                <a:lnSpc>
                  <a:spcPts val="33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    </a:t>
              </a:r>
              <a:r>
                <a:rPr lang="en-US" sz="3000" dirty="0" err="1">
                  <a:solidFill>
                    <a:srgbClr val="000000"/>
                  </a:solidFill>
                  <a:latin typeface="DM Sans Bold"/>
                </a:rPr>
                <a:t>sub_sample</a:t>
              </a: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 : 0.5 -1</a:t>
              </a:r>
            </a:p>
            <a:p>
              <a:pPr algn="ctr">
                <a:lnSpc>
                  <a:spcPts val="33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    </a:t>
              </a:r>
              <a:r>
                <a:rPr lang="en-US" sz="3000" dirty="0" err="1">
                  <a:solidFill>
                    <a:srgbClr val="000000"/>
                  </a:solidFill>
                  <a:latin typeface="DM Sans Bold"/>
                </a:rPr>
                <a:t>Colsample_bytree</a:t>
              </a: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 : 0.5 -1</a:t>
              </a:r>
            </a:p>
            <a:p>
              <a:pPr algn="ctr">
                <a:lnSpc>
                  <a:spcPts val="3300"/>
                </a:lnSpc>
              </a:pPr>
              <a:endParaRPr lang="en-US" sz="3000" dirty="0">
                <a:solidFill>
                  <a:srgbClr val="000000"/>
                </a:solidFill>
                <a:latin typeface="DM Sans Bold"/>
              </a:endParaRPr>
            </a:p>
            <a:p>
              <a:pPr algn="ctr">
                <a:lnSpc>
                  <a:spcPts val="3300"/>
                </a:lnSpc>
              </a:pPr>
              <a:endParaRPr lang="en-US" sz="3000" dirty="0">
                <a:solidFill>
                  <a:srgbClr val="000000"/>
                </a:solidFill>
                <a:latin typeface="DM Sans Bold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7309738" y="6992228"/>
            <a:ext cx="10259958" cy="2781678"/>
          </a:xfrm>
          <a:custGeom>
            <a:avLst/>
            <a:gdLst/>
            <a:ahLst/>
            <a:cxnLst/>
            <a:rect l="l" t="t" r="r" b="b"/>
            <a:pathLst>
              <a:path w="10259958" h="2781678">
                <a:moveTo>
                  <a:pt x="0" y="0"/>
                </a:moveTo>
                <a:lnTo>
                  <a:pt x="10259958" y="0"/>
                </a:lnTo>
                <a:lnTo>
                  <a:pt x="10259958" y="2781679"/>
                </a:lnTo>
                <a:lnTo>
                  <a:pt x="0" y="2781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9790756" y="7899638"/>
            <a:ext cx="1093244" cy="2023979"/>
          </a:xfrm>
          <a:custGeom>
            <a:avLst/>
            <a:gdLst/>
            <a:ahLst/>
            <a:cxnLst/>
            <a:rect l="l" t="t" r="r" b="b"/>
            <a:pathLst>
              <a:path w="1093244" h="2023979">
                <a:moveTo>
                  <a:pt x="0" y="0"/>
                </a:moveTo>
                <a:lnTo>
                  <a:pt x="1093245" y="0"/>
                </a:lnTo>
                <a:lnTo>
                  <a:pt x="1093245" y="2023979"/>
                </a:lnTo>
                <a:lnTo>
                  <a:pt x="0" y="2023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8198872" y="4124479"/>
            <a:ext cx="8647958" cy="1546533"/>
          </a:xfrm>
          <a:custGeom>
            <a:avLst/>
            <a:gdLst/>
            <a:ahLst/>
            <a:cxnLst/>
            <a:rect l="l" t="t" r="r" b="b"/>
            <a:pathLst>
              <a:path w="8647958" h="1546533">
                <a:moveTo>
                  <a:pt x="0" y="0"/>
                </a:moveTo>
                <a:lnTo>
                  <a:pt x="8647958" y="0"/>
                </a:lnTo>
                <a:lnTo>
                  <a:pt x="8647958" y="1546533"/>
                </a:lnTo>
                <a:lnTo>
                  <a:pt x="0" y="15465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940428" y="239887"/>
            <a:ext cx="9795535" cy="4122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58"/>
              </a:lnSpc>
            </a:pPr>
            <a:r>
              <a:rPr lang="en-US" sz="3100" u="sng">
                <a:solidFill>
                  <a:srgbClr val="FFFFFF"/>
                </a:solidFill>
                <a:latin typeface="DM Sans Bold"/>
              </a:rPr>
              <a:t>(Focus) For better accuracy :</a:t>
            </a:r>
          </a:p>
          <a:p>
            <a:pPr marL="669293" lvl="1" indent="-334646">
              <a:lnSpc>
                <a:spcPts val="3658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DM Sans Bold"/>
              </a:rPr>
              <a:t>use </a:t>
            </a:r>
            <a:r>
              <a:rPr lang="en-US" sz="3100">
                <a:solidFill>
                  <a:srgbClr val="E1C340"/>
                </a:solidFill>
                <a:latin typeface="DM Sans Bold"/>
              </a:rPr>
              <a:t>bin </a:t>
            </a:r>
            <a:r>
              <a:rPr lang="en-US" sz="3100">
                <a:solidFill>
                  <a:srgbClr val="FFFFFF"/>
                </a:solidFill>
                <a:latin typeface="DM Sans Bold"/>
              </a:rPr>
              <a:t>(speed may be slower)</a:t>
            </a:r>
          </a:p>
          <a:p>
            <a:pPr marL="669293" lvl="1" indent="-334646">
              <a:lnSpc>
                <a:spcPts val="3658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DM Sans Bold"/>
              </a:rPr>
              <a:t> use small </a:t>
            </a:r>
            <a:r>
              <a:rPr lang="en-US" sz="3100">
                <a:solidFill>
                  <a:srgbClr val="E1C340"/>
                </a:solidFill>
                <a:latin typeface="DM Sans Bold"/>
              </a:rPr>
              <a:t>learning_rates </a:t>
            </a:r>
            <a:r>
              <a:rPr lang="en-US" sz="3100">
                <a:solidFill>
                  <a:srgbClr val="FFFFFF"/>
                </a:solidFill>
                <a:latin typeface="DM Sans Bold"/>
              </a:rPr>
              <a:t>with large </a:t>
            </a:r>
            <a:r>
              <a:rPr lang="en-US" sz="3100">
                <a:solidFill>
                  <a:srgbClr val="E1C340"/>
                </a:solidFill>
                <a:latin typeface="DM Sans Bold"/>
              </a:rPr>
              <a:t>num_iterations </a:t>
            </a:r>
          </a:p>
          <a:p>
            <a:pPr marL="669293" lvl="1" indent="-334646">
              <a:lnSpc>
                <a:spcPts val="3658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DM Sans Bold"/>
              </a:rPr>
              <a:t>use big </a:t>
            </a:r>
            <a:r>
              <a:rPr lang="en-US" sz="3100">
                <a:solidFill>
                  <a:srgbClr val="E1C340"/>
                </a:solidFill>
                <a:latin typeface="DM Sans Bold"/>
              </a:rPr>
              <a:t>num_leaves </a:t>
            </a:r>
            <a:r>
              <a:rPr lang="en-US" sz="3100">
                <a:solidFill>
                  <a:srgbClr val="FFFFFF"/>
                </a:solidFill>
                <a:latin typeface="DM Sans Bold"/>
              </a:rPr>
              <a:t>(may lead to overfitting)</a:t>
            </a:r>
          </a:p>
          <a:p>
            <a:pPr marL="669293" lvl="1" indent="-334646">
              <a:lnSpc>
                <a:spcPts val="3658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DM Sans Bold"/>
              </a:rPr>
              <a:t>use larger </a:t>
            </a:r>
            <a:r>
              <a:rPr lang="en-US" sz="3100">
                <a:solidFill>
                  <a:srgbClr val="E1C340"/>
                </a:solidFill>
                <a:latin typeface="DM Sans Bold"/>
              </a:rPr>
              <a:t>training data</a:t>
            </a:r>
          </a:p>
          <a:p>
            <a:pPr marL="669293" lvl="1" indent="-334646">
              <a:lnSpc>
                <a:spcPts val="3658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DM Sans Bold"/>
              </a:rPr>
              <a:t>use </a:t>
            </a:r>
            <a:r>
              <a:rPr lang="en-US" sz="3100">
                <a:solidFill>
                  <a:srgbClr val="E1C340"/>
                </a:solidFill>
                <a:latin typeface="DM Sans Bold"/>
              </a:rPr>
              <a:t>dart</a:t>
            </a:r>
          </a:p>
          <a:p>
            <a:pPr marL="669293" lvl="1" indent="-334646">
              <a:lnSpc>
                <a:spcPts val="3658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DM Sans Bold"/>
              </a:rPr>
              <a:t>use </a:t>
            </a:r>
            <a:r>
              <a:rPr lang="en-US" sz="3100">
                <a:solidFill>
                  <a:srgbClr val="E1C340"/>
                </a:solidFill>
                <a:latin typeface="DM Sans Bold"/>
              </a:rPr>
              <a:t>categorical features hyperparameter</a:t>
            </a:r>
          </a:p>
          <a:p>
            <a:pPr>
              <a:lnSpc>
                <a:spcPts val="3658"/>
              </a:lnSpc>
            </a:pPr>
            <a:endParaRPr lang="en-US" sz="3100">
              <a:solidFill>
                <a:srgbClr val="E1C340"/>
              </a:solidFill>
              <a:latin typeface="DM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09738" y="5899612"/>
            <a:ext cx="10426225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0"/>
              </a:lnSpc>
              <a:spcBef>
                <a:spcPct val="0"/>
              </a:spcBef>
            </a:pPr>
            <a:r>
              <a:rPr lang="en-US" sz="2100" u="sng">
                <a:solidFill>
                  <a:srgbClr val="FFFFFF"/>
                </a:solidFill>
                <a:latin typeface="DM Sans Bold"/>
              </a:rPr>
              <a:t>Best Hyperparameters : </a:t>
            </a:r>
          </a:p>
          <a:p>
            <a:pPr>
              <a:lnSpc>
                <a:spcPts val="231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DM Sans Bold"/>
              </a:rPr>
              <a:t>{'colsample_bytree': 0.8, 'learning_rate': 0.1,' MAX_DEPTH': 5, 'N_ESTIMATORS': 500, 'NUM_LEAVES': 32, 'SUBSAMPLE': 0.5}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9962" y="170423"/>
            <a:ext cx="4359076" cy="2941442"/>
            <a:chOff x="0" y="-216556"/>
            <a:chExt cx="1148070" cy="774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8070" cy="293721"/>
            </a:xfrm>
            <a:custGeom>
              <a:avLst/>
              <a:gdLst/>
              <a:ahLst/>
              <a:cxnLst/>
              <a:rect l="l" t="t" r="r" b="b"/>
              <a:pathLst>
                <a:path w="1148070" h="293721">
                  <a:moveTo>
                    <a:pt x="0" y="0"/>
                  </a:moveTo>
                  <a:lnTo>
                    <a:pt x="1148070" y="0"/>
                  </a:lnTo>
                  <a:lnTo>
                    <a:pt x="1148070" y="293721"/>
                  </a:lnTo>
                  <a:lnTo>
                    <a:pt x="0" y="29372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6487" y="-216556"/>
              <a:ext cx="8128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DM Sans Bold"/>
                </a:rPr>
                <a:t>Input Layer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9962" y="2658273"/>
            <a:ext cx="2100616" cy="210061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r>
                <a:rPr lang="en-US" sz="2499">
                  <a:solidFill>
                    <a:srgbClr val="000000"/>
                  </a:solidFill>
                  <a:latin typeface="DM Sans Bold"/>
                </a:rPr>
                <a:t>Dense Layer 1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505573" y="2658273"/>
            <a:ext cx="2100616" cy="210061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r>
                <a:rPr lang="en-US" sz="2499">
                  <a:solidFill>
                    <a:srgbClr val="000000"/>
                  </a:solidFill>
                  <a:latin typeface="DM Sans Bold"/>
                </a:rPr>
                <a:t>Dropout 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9962" y="5594534"/>
            <a:ext cx="2100616" cy="210061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r>
                <a:rPr lang="en-US" sz="2499">
                  <a:solidFill>
                    <a:srgbClr val="000000"/>
                  </a:solidFill>
                  <a:latin typeface="DM Sans Bold"/>
                </a:rPr>
                <a:t>Dense Layer 2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505573" y="5594534"/>
            <a:ext cx="2100616" cy="210061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r>
                <a:rPr lang="en-US" sz="2499">
                  <a:solidFill>
                    <a:srgbClr val="000000"/>
                  </a:solidFill>
                  <a:latin typeface="DM Sans Bold"/>
                </a:rPr>
                <a:t>Dropout 2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26034" y="7693143"/>
            <a:ext cx="4359076" cy="2941442"/>
            <a:chOff x="0" y="-251394"/>
            <a:chExt cx="1148070" cy="7747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48070" cy="293721"/>
            </a:xfrm>
            <a:custGeom>
              <a:avLst/>
              <a:gdLst/>
              <a:ahLst/>
              <a:cxnLst/>
              <a:rect l="l" t="t" r="r" b="b"/>
              <a:pathLst>
                <a:path w="1148070" h="293721">
                  <a:moveTo>
                    <a:pt x="0" y="0"/>
                  </a:moveTo>
                  <a:lnTo>
                    <a:pt x="1148070" y="0"/>
                  </a:lnTo>
                  <a:lnTo>
                    <a:pt x="1148070" y="293721"/>
                  </a:lnTo>
                  <a:lnTo>
                    <a:pt x="0" y="29372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7011" y="-251394"/>
              <a:ext cx="8128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DM Sans Bold"/>
                </a:rPr>
                <a:t>Output Layer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0578200" y="3813735"/>
            <a:ext cx="5231023" cy="2230646"/>
          </a:xfrm>
          <a:custGeom>
            <a:avLst/>
            <a:gdLst/>
            <a:ahLst/>
            <a:cxnLst/>
            <a:rect l="l" t="t" r="r" b="b"/>
            <a:pathLst>
              <a:path w="5231023" h="2230646">
                <a:moveTo>
                  <a:pt x="0" y="0"/>
                </a:moveTo>
                <a:lnTo>
                  <a:pt x="5231022" y="0"/>
                </a:lnTo>
                <a:lnTo>
                  <a:pt x="5231022" y="2230646"/>
                </a:lnTo>
                <a:lnTo>
                  <a:pt x="0" y="223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671412" y="786555"/>
            <a:ext cx="14945175" cy="98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0"/>
              </a:lnSpc>
            </a:pPr>
            <a:r>
              <a:rPr lang="en-US" sz="6900">
                <a:solidFill>
                  <a:srgbClr val="E1C340"/>
                </a:solidFill>
                <a:latin typeface="DM Sans Bold"/>
              </a:rPr>
              <a:t>DNN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55881" y="3289477"/>
            <a:ext cx="4588119" cy="857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ReLu </a:t>
            </a:r>
          </a:p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Activation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555881" y="5854244"/>
            <a:ext cx="4588119" cy="857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ReLu</a:t>
            </a:r>
          </a:p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 Activation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7112" y="7971375"/>
            <a:ext cx="4588119" cy="43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Sigmoid Activation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-646455" y="4948108"/>
            <a:ext cx="8146210" cy="43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hidden layer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451268" y="6730550"/>
            <a:ext cx="7484885" cy="169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 the performance of deep learning improves as the amount of data increases, but it may decrease if the amount of data is small.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8973" y="598280"/>
            <a:ext cx="8304077" cy="927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89"/>
              </a:lnSpc>
            </a:pPr>
            <a:r>
              <a:rPr lang="en-US" sz="6535">
                <a:solidFill>
                  <a:srgbClr val="E1C340"/>
                </a:solidFill>
                <a:latin typeface="DM Sans Bold"/>
              </a:rPr>
              <a:t>RANDOM FOREST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41767" y="6495110"/>
            <a:ext cx="6688692" cy="2611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72"/>
              </a:lnSpc>
              <a:spcBef>
                <a:spcPct val="0"/>
              </a:spcBef>
            </a:pPr>
            <a:r>
              <a:rPr lang="en-US" sz="4520" dirty="0">
                <a:solidFill>
                  <a:srgbClr val="FFFFFF"/>
                </a:solidFill>
                <a:latin typeface="DM Sans Bold"/>
              </a:rPr>
              <a:t>Accuracy: 74.12%</a:t>
            </a:r>
          </a:p>
          <a:p>
            <a:pPr algn="ctr">
              <a:lnSpc>
                <a:spcPts val="4972"/>
              </a:lnSpc>
              <a:spcBef>
                <a:spcPct val="0"/>
              </a:spcBef>
            </a:pPr>
            <a:r>
              <a:rPr lang="en-US" sz="4520" dirty="0">
                <a:solidFill>
                  <a:srgbClr val="FFFFFF"/>
                </a:solidFill>
                <a:latin typeface="DM Sans Bold"/>
              </a:rPr>
              <a:t>Precision: 67.06%</a:t>
            </a:r>
          </a:p>
          <a:p>
            <a:pPr algn="ctr">
              <a:lnSpc>
                <a:spcPts val="4972"/>
              </a:lnSpc>
              <a:spcBef>
                <a:spcPct val="0"/>
              </a:spcBef>
            </a:pPr>
            <a:r>
              <a:rPr lang="en-US" sz="4520" dirty="0">
                <a:solidFill>
                  <a:srgbClr val="FFFFFF"/>
                </a:solidFill>
                <a:latin typeface="DM Sans Bold"/>
              </a:rPr>
              <a:t>Recall: 35.95%</a:t>
            </a:r>
          </a:p>
          <a:p>
            <a:pPr algn="ctr">
              <a:lnSpc>
                <a:spcPts val="4972"/>
              </a:lnSpc>
              <a:spcBef>
                <a:spcPct val="0"/>
              </a:spcBef>
            </a:pPr>
            <a:r>
              <a:rPr lang="en-US" sz="4520" dirty="0">
                <a:solidFill>
                  <a:srgbClr val="FFFFFF"/>
                </a:solidFill>
                <a:latin typeface="DM Sans Bold"/>
              </a:rPr>
              <a:t>F1 Score: 46.82%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15089" y="588755"/>
            <a:ext cx="7738959" cy="1560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7"/>
              </a:lnSpc>
            </a:pPr>
            <a:r>
              <a:rPr lang="en-US" sz="5561">
                <a:solidFill>
                  <a:srgbClr val="E1C340"/>
                </a:solidFill>
                <a:latin typeface="DM Sans Bold"/>
              </a:rPr>
              <a:t>GRADIENT BOOST </a:t>
            </a:r>
          </a:p>
          <a:p>
            <a:pPr algn="ctr">
              <a:lnSpc>
                <a:spcPts val="6117"/>
              </a:lnSpc>
            </a:pPr>
            <a:r>
              <a:rPr lang="en-US" sz="5561">
                <a:solidFill>
                  <a:srgbClr val="E1C340"/>
                </a:solidFill>
                <a:latin typeface="DM Sans Bold"/>
              </a:rPr>
              <a:t>CLASSIFIER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9163050" y="2213200"/>
            <a:ext cx="0" cy="649224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569410" y="1910813"/>
            <a:ext cx="8086172" cy="4811934"/>
            <a:chOff x="0" y="-48683"/>
            <a:chExt cx="1301837" cy="7747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1837" cy="568554"/>
            </a:xfrm>
            <a:custGeom>
              <a:avLst/>
              <a:gdLst/>
              <a:ahLst/>
              <a:cxnLst/>
              <a:rect l="l" t="t" r="r" b="b"/>
              <a:pathLst>
                <a:path w="1301837" h="568554">
                  <a:moveTo>
                    <a:pt x="79466" y="0"/>
                  </a:moveTo>
                  <a:lnTo>
                    <a:pt x="1222371" y="0"/>
                  </a:lnTo>
                  <a:cubicBezTo>
                    <a:pt x="1266259" y="0"/>
                    <a:pt x="1301837" y="35578"/>
                    <a:pt x="1301837" y="79466"/>
                  </a:cubicBezTo>
                  <a:lnTo>
                    <a:pt x="1301837" y="489087"/>
                  </a:lnTo>
                  <a:cubicBezTo>
                    <a:pt x="1301837" y="510163"/>
                    <a:pt x="1293465" y="530376"/>
                    <a:pt x="1278562" y="545279"/>
                  </a:cubicBezTo>
                  <a:cubicBezTo>
                    <a:pt x="1263659" y="560182"/>
                    <a:pt x="1243447" y="568554"/>
                    <a:pt x="1222371" y="568554"/>
                  </a:cubicBezTo>
                  <a:lnTo>
                    <a:pt x="79466" y="568554"/>
                  </a:lnTo>
                  <a:cubicBezTo>
                    <a:pt x="58391" y="568554"/>
                    <a:pt x="38178" y="560182"/>
                    <a:pt x="23275" y="545279"/>
                  </a:cubicBezTo>
                  <a:cubicBezTo>
                    <a:pt x="8372" y="530376"/>
                    <a:pt x="0" y="510163"/>
                    <a:pt x="0" y="489087"/>
                  </a:cubicBezTo>
                  <a:lnTo>
                    <a:pt x="0" y="79466"/>
                  </a:lnTo>
                  <a:cubicBezTo>
                    <a:pt x="0" y="58391"/>
                    <a:pt x="8372" y="38178"/>
                    <a:pt x="23275" y="23275"/>
                  </a:cubicBezTo>
                  <a:cubicBezTo>
                    <a:pt x="38178" y="8372"/>
                    <a:pt x="58391" y="0"/>
                    <a:pt x="79466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30987" y="-48683"/>
              <a:ext cx="8128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DM Sans Bold"/>
                </a:rPr>
                <a:t>Hyperparameters</a:t>
              </a:r>
            </a:p>
            <a:p>
              <a:pPr algn="ctr">
                <a:lnSpc>
                  <a:spcPts val="4399"/>
                </a:lnSpc>
              </a:pPr>
              <a:endParaRPr lang="en-US" sz="3999" dirty="0">
                <a:solidFill>
                  <a:srgbClr val="000000"/>
                </a:solidFill>
                <a:latin typeface="DM Sans Bold"/>
              </a:endParaRPr>
            </a:p>
            <a:p>
              <a:pPr algn="ctr">
                <a:lnSpc>
                  <a:spcPts val="33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DM Sans Bold"/>
                </a:rPr>
                <a:t>max_depth</a:t>
              </a: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': None</a:t>
              </a:r>
            </a:p>
            <a:p>
              <a:pPr algn="ctr">
                <a:lnSpc>
                  <a:spcPts val="33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'</a:t>
              </a:r>
              <a:r>
                <a:rPr lang="en-US" sz="3000" dirty="0" err="1">
                  <a:solidFill>
                    <a:srgbClr val="000000"/>
                  </a:solidFill>
                  <a:latin typeface="DM Sans Bold"/>
                </a:rPr>
                <a:t>min_samples_leaf</a:t>
              </a: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': 1,</a:t>
              </a:r>
            </a:p>
            <a:p>
              <a:pPr algn="ctr">
                <a:lnSpc>
                  <a:spcPts val="33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 '</a:t>
              </a:r>
              <a:r>
                <a:rPr lang="en-US" sz="3000" dirty="0" err="1">
                  <a:solidFill>
                    <a:srgbClr val="000000"/>
                  </a:solidFill>
                  <a:latin typeface="DM Sans Bold"/>
                </a:rPr>
                <a:t>min_samples_split</a:t>
              </a: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': 2</a:t>
              </a:r>
            </a:p>
            <a:p>
              <a:pPr algn="ctr">
                <a:lnSpc>
                  <a:spcPts val="33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 '</a:t>
              </a:r>
              <a:r>
                <a:rPr lang="en-US" sz="3000" dirty="0" err="1">
                  <a:solidFill>
                    <a:srgbClr val="000000"/>
                  </a:solidFill>
                  <a:latin typeface="DM Sans Bold"/>
                </a:rPr>
                <a:t>n_estimators</a:t>
              </a: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': 200 </a:t>
              </a:r>
            </a:p>
            <a:p>
              <a:pPr algn="ctr">
                <a:lnSpc>
                  <a:spcPts val="3300"/>
                </a:lnSpc>
              </a:pPr>
              <a:endParaRPr lang="en-US" sz="3000" dirty="0">
                <a:solidFill>
                  <a:srgbClr val="000000"/>
                </a:solidFill>
                <a:latin typeface="DM Sans 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24953" y="1910813"/>
            <a:ext cx="8856573" cy="4811934"/>
            <a:chOff x="-87408" y="-48683"/>
            <a:chExt cx="1425868" cy="774700"/>
          </a:xfrm>
        </p:grpSpPr>
        <p:sp>
          <p:nvSpPr>
            <p:cNvPr id="10" name="Freeform 10"/>
            <p:cNvSpPr/>
            <p:nvPr/>
          </p:nvSpPr>
          <p:spPr>
            <a:xfrm>
              <a:off x="13243" y="-4030"/>
              <a:ext cx="1301837" cy="568554"/>
            </a:xfrm>
            <a:custGeom>
              <a:avLst/>
              <a:gdLst/>
              <a:ahLst/>
              <a:cxnLst/>
              <a:rect l="l" t="t" r="r" b="b"/>
              <a:pathLst>
                <a:path w="1301837" h="568554">
                  <a:moveTo>
                    <a:pt x="79466" y="0"/>
                  </a:moveTo>
                  <a:lnTo>
                    <a:pt x="1222371" y="0"/>
                  </a:lnTo>
                  <a:cubicBezTo>
                    <a:pt x="1266259" y="0"/>
                    <a:pt x="1301837" y="35578"/>
                    <a:pt x="1301837" y="79466"/>
                  </a:cubicBezTo>
                  <a:lnTo>
                    <a:pt x="1301837" y="489087"/>
                  </a:lnTo>
                  <a:cubicBezTo>
                    <a:pt x="1301837" y="510163"/>
                    <a:pt x="1293465" y="530376"/>
                    <a:pt x="1278562" y="545279"/>
                  </a:cubicBezTo>
                  <a:cubicBezTo>
                    <a:pt x="1263659" y="560182"/>
                    <a:pt x="1243447" y="568554"/>
                    <a:pt x="1222371" y="568554"/>
                  </a:cubicBezTo>
                  <a:lnTo>
                    <a:pt x="79466" y="568554"/>
                  </a:lnTo>
                  <a:cubicBezTo>
                    <a:pt x="58391" y="568554"/>
                    <a:pt x="38178" y="560182"/>
                    <a:pt x="23275" y="545279"/>
                  </a:cubicBezTo>
                  <a:cubicBezTo>
                    <a:pt x="8372" y="530376"/>
                    <a:pt x="0" y="510163"/>
                    <a:pt x="0" y="489087"/>
                  </a:cubicBezTo>
                  <a:lnTo>
                    <a:pt x="0" y="79466"/>
                  </a:lnTo>
                  <a:cubicBezTo>
                    <a:pt x="0" y="58391"/>
                    <a:pt x="8372" y="38178"/>
                    <a:pt x="23275" y="23275"/>
                  </a:cubicBezTo>
                  <a:cubicBezTo>
                    <a:pt x="38178" y="8372"/>
                    <a:pt x="58391" y="0"/>
                    <a:pt x="79466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87408" y="-48683"/>
              <a:ext cx="1425868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DM Sans Bold"/>
                </a:rPr>
                <a:t>Hyperparameters</a:t>
              </a:r>
            </a:p>
            <a:p>
              <a:pPr algn="ctr">
                <a:lnSpc>
                  <a:spcPts val="4399"/>
                </a:lnSpc>
              </a:pPr>
              <a:endParaRPr lang="en-US" sz="3999" dirty="0">
                <a:solidFill>
                  <a:srgbClr val="000000"/>
                </a:solidFill>
                <a:latin typeface="DM Sans Bold"/>
              </a:endParaRPr>
            </a:p>
            <a:p>
              <a:pPr algn="ctr">
                <a:lnSpc>
                  <a:spcPts val="33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DM Sans Bold"/>
                </a:rPr>
                <a:t>n_estimators</a:t>
              </a: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 = 100, 300, 500 </a:t>
              </a:r>
            </a:p>
            <a:p>
              <a:pPr algn="ctr">
                <a:lnSpc>
                  <a:spcPts val="33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    learning rate: 0.1 -&gt; 0.05 -&gt;, 0.04,-&gt; .0.03 </a:t>
              </a:r>
            </a:p>
            <a:p>
              <a:pPr algn="ctr">
                <a:lnSpc>
                  <a:spcPts val="33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   </a:t>
              </a:r>
            </a:p>
            <a:p>
              <a:pPr algn="ctr">
                <a:lnSpc>
                  <a:spcPts val="3300"/>
                </a:lnSpc>
              </a:pPr>
              <a:endParaRPr lang="en-US" sz="3000" dirty="0">
                <a:solidFill>
                  <a:srgbClr val="000000"/>
                </a:solidFill>
                <a:latin typeface="DM Sans Bold"/>
              </a:endParaRPr>
            </a:p>
            <a:p>
              <a:pPr algn="ctr">
                <a:lnSpc>
                  <a:spcPts val="3300"/>
                </a:lnSpc>
              </a:pPr>
              <a:endParaRPr lang="en-US" sz="3000" dirty="0">
                <a:solidFill>
                  <a:srgbClr val="000000"/>
                </a:solidFill>
                <a:latin typeface="DM Sans Bold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428233" y="6591300"/>
            <a:ext cx="5792966" cy="2466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2"/>
              </a:lnSpc>
              <a:spcBef>
                <a:spcPct val="0"/>
              </a:spcBef>
            </a:pPr>
            <a:r>
              <a:rPr lang="en-US" sz="4320" dirty="0">
                <a:solidFill>
                  <a:srgbClr val="FFFFFF"/>
                </a:solidFill>
                <a:latin typeface="DM Sans Bold"/>
              </a:rPr>
              <a:t>Accuracy: 73.13%</a:t>
            </a:r>
          </a:p>
          <a:p>
            <a:pPr algn="ctr">
              <a:lnSpc>
                <a:spcPts val="4752"/>
              </a:lnSpc>
              <a:spcBef>
                <a:spcPct val="0"/>
              </a:spcBef>
            </a:pPr>
            <a:r>
              <a:rPr lang="en-US" sz="4320" dirty="0">
                <a:solidFill>
                  <a:srgbClr val="FFFFFF"/>
                </a:solidFill>
                <a:latin typeface="DM Sans Bold"/>
              </a:rPr>
              <a:t>Precision: 66.06%</a:t>
            </a:r>
          </a:p>
          <a:p>
            <a:pPr algn="ctr">
              <a:lnSpc>
                <a:spcPts val="4752"/>
              </a:lnSpc>
              <a:spcBef>
                <a:spcPct val="0"/>
              </a:spcBef>
            </a:pPr>
            <a:r>
              <a:rPr lang="en-US" sz="4320" dirty="0">
                <a:solidFill>
                  <a:srgbClr val="FFFFFF"/>
                </a:solidFill>
                <a:latin typeface="DM Sans Bold"/>
              </a:rPr>
              <a:t>Recall: 30.95%</a:t>
            </a:r>
          </a:p>
          <a:p>
            <a:pPr algn="ctr">
              <a:lnSpc>
                <a:spcPts val="4752"/>
              </a:lnSpc>
              <a:spcBef>
                <a:spcPct val="0"/>
              </a:spcBef>
            </a:pPr>
            <a:r>
              <a:rPr lang="en-US" sz="4320" dirty="0">
                <a:solidFill>
                  <a:srgbClr val="FFFFFF"/>
                </a:solidFill>
                <a:latin typeface="DM Sans Bold"/>
              </a:rPr>
              <a:t>F1 Score: 42.81%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4083" y="1894946"/>
            <a:ext cx="6593341" cy="3800377"/>
          </a:xfrm>
          <a:custGeom>
            <a:avLst/>
            <a:gdLst/>
            <a:ahLst/>
            <a:cxnLst/>
            <a:rect l="l" t="t" r="r" b="b"/>
            <a:pathLst>
              <a:path w="6593341" h="3800377">
                <a:moveTo>
                  <a:pt x="0" y="0"/>
                </a:moveTo>
                <a:lnTo>
                  <a:pt x="6593341" y="0"/>
                </a:lnTo>
                <a:lnTo>
                  <a:pt x="6593341" y="3800377"/>
                </a:lnTo>
                <a:lnTo>
                  <a:pt x="0" y="380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4083" y="5975431"/>
            <a:ext cx="6593341" cy="3800377"/>
          </a:xfrm>
          <a:custGeom>
            <a:avLst/>
            <a:gdLst/>
            <a:ahLst/>
            <a:cxnLst/>
            <a:rect l="l" t="t" r="r" b="b"/>
            <a:pathLst>
              <a:path w="6593341" h="3800377">
                <a:moveTo>
                  <a:pt x="0" y="0"/>
                </a:moveTo>
                <a:lnTo>
                  <a:pt x="6593341" y="0"/>
                </a:lnTo>
                <a:lnTo>
                  <a:pt x="6593341" y="3800377"/>
                </a:lnTo>
                <a:lnTo>
                  <a:pt x="0" y="3800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-829967" y="570545"/>
            <a:ext cx="8767391" cy="98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0"/>
              </a:lnSpc>
            </a:pPr>
            <a:r>
              <a:rPr lang="en-US" sz="6900">
                <a:solidFill>
                  <a:srgbClr val="E1C340"/>
                </a:solidFill>
                <a:latin typeface="DM Sans Bold"/>
              </a:rPr>
              <a:t>CATBOOST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30313" y="6250011"/>
            <a:ext cx="5513547" cy="329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6"/>
              </a:lnSpc>
              <a:spcBef>
                <a:spcPct val="0"/>
              </a:spcBef>
            </a:pPr>
            <a:r>
              <a:rPr lang="en-US" sz="4751">
                <a:solidFill>
                  <a:srgbClr val="FFFFFF"/>
                </a:solidFill>
                <a:latin typeface="DM Sans Bold"/>
              </a:rPr>
              <a:t>Model Evaluation:</a:t>
            </a:r>
          </a:p>
          <a:p>
            <a:pPr algn="ctr">
              <a:lnSpc>
                <a:spcPts val="5226"/>
              </a:lnSpc>
              <a:spcBef>
                <a:spcPct val="0"/>
              </a:spcBef>
            </a:pPr>
            <a:r>
              <a:rPr lang="en-US" sz="4751">
                <a:solidFill>
                  <a:srgbClr val="FFFFFF"/>
                </a:solidFill>
                <a:latin typeface="DM Sans Bold"/>
              </a:rPr>
              <a:t>Accuracy: 75.82%</a:t>
            </a:r>
          </a:p>
          <a:p>
            <a:pPr algn="ctr">
              <a:lnSpc>
                <a:spcPts val="5226"/>
              </a:lnSpc>
              <a:spcBef>
                <a:spcPct val="0"/>
              </a:spcBef>
            </a:pPr>
            <a:r>
              <a:rPr lang="en-US" sz="4751">
                <a:solidFill>
                  <a:srgbClr val="FFFFFF"/>
                </a:solidFill>
                <a:latin typeface="DM Sans Bold"/>
              </a:rPr>
              <a:t>Precision: 83.462%</a:t>
            </a:r>
          </a:p>
          <a:p>
            <a:pPr algn="ctr">
              <a:lnSpc>
                <a:spcPts val="5226"/>
              </a:lnSpc>
              <a:spcBef>
                <a:spcPct val="0"/>
              </a:spcBef>
            </a:pPr>
            <a:r>
              <a:rPr lang="en-US" sz="4751">
                <a:solidFill>
                  <a:srgbClr val="FFFFFF"/>
                </a:solidFill>
                <a:latin typeface="DM Sans Bold"/>
              </a:rPr>
              <a:t>Recall: 29.48%</a:t>
            </a:r>
          </a:p>
          <a:p>
            <a:pPr algn="ctr">
              <a:lnSpc>
                <a:spcPts val="5226"/>
              </a:lnSpc>
              <a:spcBef>
                <a:spcPct val="0"/>
              </a:spcBef>
            </a:pPr>
            <a:r>
              <a:rPr lang="en-US" sz="4751">
                <a:solidFill>
                  <a:srgbClr val="FFFFFF"/>
                </a:solidFill>
                <a:latin typeface="DM Sans Bold"/>
              </a:rPr>
              <a:t>F1 Score: 43.58%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144000" y="1553533"/>
            <a:ext cx="8086172" cy="5390000"/>
            <a:chOff x="0" y="-54966"/>
            <a:chExt cx="1301837" cy="8677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1837" cy="568554"/>
            </a:xfrm>
            <a:custGeom>
              <a:avLst/>
              <a:gdLst/>
              <a:ahLst/>
              <a:cxnLst/>
              <a:rect l="l" t="t" r="r" b="b"/>
              <a:pathLst>
                <a:path w="1301837" h="568554">
                  <a:moveTo>
                    <a:pt x="79466" y="0"/>
                  </a:moveTo>
                  <a:lnTo>
                    <a:pt x="1222371" y="0"/>
                  </a:lnTo>
                  <a:cubicBezTo>
                    <a:pt x="1266259" y="0"/>
                    <a:pt x="1301837" y="35578"/>
                    <a:pt x="1301837" y="79466"/>
                  </a:cubicBezTo>
                  <a:lnTo>
                    <a:pt x="1301837" y="489087"/>
                  </a:lnTo>
                  <a:cubicBezTo>
                    <a:pt x="1301837" y="510163"/>
                    <a:pt x="1293465" y="530376"/>
                    <a:pt x="1278562" y="545279"/>
                  </a:cubicBezTo>
                  <a:cubicBezTo>
                    <a:pt x="1263659" y="560182"/>
                    <a:pt x="1243447" y="568554"/>
                    <a:pt x="1222371" y="568554"/>
                  </a:cubicBezTo>
                  <a:lnTo>
                    <a:pt x="79466" y="568554"/>
                  </a:lnTo>
                  <a:cubicBezTo>
                    <a:pt x="58391" y="568554"/>
                    <a:pt x="38178" y="560182"/>
                    <a:pt x="23275" y="545279"/>
                  </a:cubicBezTo>
                  <a:cubicBezTo>
                    <a:pt x="8372" y="530376"/>
                    <a:pt x="0" y="510163"/>
                    <a:pt x="0" y="489087"/>
                  </a:cubicBezTo>
                  <a:lnTo>
                    <a:pt x="0" y="79466"/>
                  </a:lnTo>
                  <a:cubicBezTo>
                    <a:pt x="0" y="58391"/>
                    <a:pt x="8372" y="38178"/>
                    <a:pt x="23275" y="23275"/>
                  </a:cubicBezTo>
                  <a:cubicBezTo>
                    <a:pt x="38178" y="8372"/>
                    <a:pt x="58391" y="0"/>
                    <a:pt x="79466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4966"/>
              <a:ext cx="1255751" cy="867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DM Sans Bold"/>
                </a:rPr>
                <a:t>Hyperparameters</a:t>
              </a:r>
            </a:p>
            <a:p>
              <a:pPr algn="ctr">
                <a:lnSpc>
                  <a:spcPts val="4399"/>
                </a:lnSpc>
              </a:pPr>
              <a:endParaRPr lang="en-US" sz="3999" dirty="0">
                <a:solidFill>
                  <a:srgbClr val="000000"/>
                </a:solidFill>
                <a:latin typeface="DM Sans Bold"/>
              </a:endParaRPr>
            </a:p>
            <a:p>
              <a:pPr algn="ctr">
                <a:lnSpc>
                  <a:spcPts val="33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'</a:t>
              </a:r>
              <a:r>
                <a:rPr lang="en-US" sz="3000" dirty="0" err="1">
                  <a:solidFill>
                    <a:srgbClr val="000000"/>
                  </a:solidFill>
                  <a:latin typeface="DM Sans Bold"/>
                </a:rPr>
                <a:t>learning_rate</a:t>
              </a: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': 0.05,</a:t>
              </a:r>
            </a:p>
            <a:p>
              <a:pPr algn="ctr">
                <a:lnSpc>
                  <a:spcPts val="33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 'l2_leaf_reg': 1, </a:t>
              </a:r>
            </a:p>
            <a:p>
              <a:pPr algn="ctr">
                <a:lnSpc>
                  <a:spcPts val="33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'depth': 6</a:t>
              </a:r>
            </a:p>
            <a:p>
              <a:pPr algn="ctr">
                <a:lnSpc>
                  <a:spcPts val="3300"/>
                </a:lnSpc>
              </a:pPr>
              <a:endParaRPr lang="en-US" sz="3000" dirty="0">
                <a:solidFill>
                  <a:srgbClr val="000000"/>
                </a:solidFill>
                <a:latin typeface="DM Sans Bold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96258" y="2178639"/>
            <a:ext cx="12295483" cy="1761687"/>
          </a:xfrm>
          <a:custGeom>
            <a:avLst/>
            <a:gdLst/>
            <a:ahLst/>
            <a:cxnLst/>
            <a:rect l="l" t="t" r="r" b="b"/>
            <a:pathLst>
              <a:path w="12295483" h="1761687">
                <a:moveTo>
                  <a:pt x="0" y="0"/>
                </a:moveTo>
                <a:lnTo>
                  <a:pt x="12295484" y="0"/>
                </a:lnTo>
                <a:lnTo>
                  <a:pt x="12295484" y="1761686"/>
                </a:lnTo>
                <a:lnTo>
                  <a:pt x="0" y="1761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864246" y="4550913"/>
            <a:ext cx="7109508" cy="4930263"/>
            <a:chOff x="0" y="19050"/>
            <a:chExt cx="1144599" cy="793750"/>
          </a:xfrm>
        </p:grpSpPr>
        <p:sp>
          <p:nvSpPr>
            <p:cNvPr id="4" name="Freeform 4"/>
            <p:cNvSpPr/>
            <p:nvPr/>
          </p:nvSpPr>
          <p:spPr>
            <a:xfrm>
              <a:off x="30914" y="19050"/>
              <a:ext cx="1113685" cy="776918"/>
            </a:xfrm>
            <a:custGeom>
              <a:avLst/>
              <a:gdLst/>
              <a:ahLst/>
              <a:cxnLst/>
              <a:rect l="l" t="t" r="r" b="b"/>
              <a:pathLst>
                <a:path w="1113685" h="776918">
                  <a:moveTo>
                    <a:pt x="92892" y="0"/>
                  </a:moveTo>
                  <a:lnTo>
                    <a:pt x="1020793" y="0"/>
                  </a:lnTo>
                  <a:cubicBezTo>
                    <a:pt x="1072096" y="0"/>
                    <a:pt x="1113685" y="41589"/>
                    <a:pt x="1113685" y="92892"/>
                  </a:cubicBezTo>
                  <a:lnTo>
                    <a:pt x="1113685" y="684026"/>
                  </a:lnTo>
                  <a:cubicBezTo>
                    <a:pt x="1113685" y="708663"/>
                    <a:pt x="1103898" y="732290"/>
                    <a:pt x="1086477" y="749711"/>
                  </a:cubicBezTo>
                  <a:cubicBezTo>
                    <a:pt x="1069057" y="767131"/>
                    <a:pt x="1045429" y="776918"/>
                    <a:pt x="1020793" y="776918"/>
                  </a:cubicBezTo>
                  <a:lnTo>
                    <a:pt x="92892" y="776918"/>
                  </a:lnTo>
                  <a:cubicBezTo>
                    <a:pt x="41589" y="776918"/>
                    <a:pt x="0" y="735329"/>
                    <a:pt x="0" y="684026"/>
                  </a:cubicBezTo>
                  <a:lnTo>
                    <a:pt x="0" y="92892"/>
                  </a:lnTo>
                  <a:cubicBezTo>
                    <a:pt x="0" y="68255"/>
                    <a:pt x="9787" y="44628"/>
                    <a:pt x="27207" y="27207"/>
                  </a:cubicBezTo>
                  <a:cubicBezTo>
                    <a:pt x="44628" y="9787"/>
                    <a:pt x="68255" y="0"/>
                    <a:pt x="92892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1113685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47700" lvl="1" indent="-323850" algn="ctr">
                <a:lnSpc>
                  <a:spcPts val="33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ensemble model : combines four different models (</a:t>
              </a:r>
              <a:r>
                <a:rPr lang="en-US" sz="3000" dirty="0" err="1">
                  <a:solidFill>
                    <a:srgbClr val="000000"/>
                  </a:solidFill>
                  <a:latin typeface="DM Sans Bold"/>
                </a:rPr>
                <a:t>CatBoost</a:t>
              </a: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, </a:t>
              </a:r>
              <a:r>
                <a:rPr lang="en-US" sz="3000" dirty="0" err="1">
                  <a:solidFill>
                    <a:srgbClr val="000000"/>
                  </a:solidFill>
                  <a:latin typeface="DM Sans Bold"/>
                </a:rPr>
                <a:t>RandomForest</a:t>
              </a: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, </a:t>
              </a:r>
              <a:r>
                <a:rPr lang="en-US" sz="3000" dirty="0" err="1">
                  <a:solidFill>
                    <a:srgbClr val="000000"/>
                  </a:solidFill>
                  <a:latin typeface="DM Sans Bold"/>
                </a:rPr>
                <a:t>XGBoost</a:t>
              </a: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, and </a:t>
              </a:r>
              <a:r>
                <a:rPr lang="en-US" sz="3000" dirty="0" err="1">
                  <a:solidFill>
                    <a:srgbClr val="000000"/>
                  </a:solidFill>
                  <a:latin typeface="DM Sans Bold"/>
                </a:rPr>
                <a:t>LightGBM</a:t>
              </a: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) to make the final prediction. </a:t>
              </a:r>
            </a:p>
            <a:p>
              <a:pPr algn="ctr">
                <a:lnSpc>
                  <a:spcPts val="3300"/>
                </a:lnSpc>
              </a:pPr>
              <a:endParaRPr lang="en-US" sz="3000" dirty="0">
                <a:solidFill>
                  <a:srgbClr val="000000"/>
                </a:solidFill>
                <a:latin typeface="DM Sans Bold"/>
              </a:endParaRPr>
            </a:p>
            <a:p>
              <a:pPr marL="647700" lvl="1" indent="-323850" algn="ctr">
                <a:lnSpc>
                  <a:spcPts val="33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Bagging :  creates an ensemble model by computing a weighted average of predictions from each model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641004" y="4978398"/>
            <a:ext cx="10031226" cy="3734091"/>
          </a:xfrm>
          <a:custGeom>
            <a:avLst/>
            <a:gdLst/>
            <a:ahLst/>
            <a:cxnLst/>
            <a:rect l="l" t="t" r="r" b="b"/>
            <a:pathLst>
              <a:path w="10031226" h="3734091">
                <a:moveTo>
                  <a:pt x="0" y="0"/>
                </a:moveTo>
                <a:lnTo>
                  <a:pt x="10031227" y="0"/>
                </a:lnTo>
                <a:lnTo>
                  <a:pt x="10031227" y="3734091"/>
                </a:lnTo>
                <a:lnTo>
                  <a:pt x="0" y="3734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-829967" y="570545"/>
            <a:ext cx="8767391" cy="98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0"/>
              </a:lnSpc>
            </a:pPr>
            <a:r>
              <a:rPr lang="en-US" sz="6900">
                <a:solidFill>
                  <a:srgbClr val="E1C340"/>
                </a:solidFill>
                <a:latin typeface="DM Sans Bold"/>
              </a:rPr>
              <a:t>ENSEMBLE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51321" y="2354238"/>
            <a:ext cx="2351556" cy="1813638"/>
          </a:xfrm>
          <a:custGeom>
            <a:avLst/>
            <a:gdLst/>
            <a:ahLst/>
            <a:cxnLst/>
            <a:rect l="l" t="t" r="r" b="b"/>
            <a:pathLst>
              <a:path w="2351556" h="1813638">
                <a:moveTo>
                  <a:pt x="0" y="0"/>
                </a:moveTo>
                <a:lnTo>
                  <a:pt x="2351556" y="0"/>
                </a:lnTo>
                <a:lnTo>
                  <a:pt x="2351556" y="1813638"/>
                </a:lnTo>
                <a:lnTo>
                  <a:pt x="0" y="1813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5609844" y="2354238"/>
            <a:ext cx="7068311" cy="7013659"/>
          </a:xfrm>
          <a:custGeom>
            <a:avLst/>
            <a:gdLst/>
            <a:ahLst/>
            <a:cxnLst/>
            <a:rect l="l" t="t" r="r" b="b"/>
            <a:pathLst>
              <a:path w="7068311" h="7013659">
                <a:moveTo>
                  <a:pt x="0" y="0"/>
                </a:moveTo>
                <a:lnTo>
                  <a:pt x="7068312" y="0"/>
                </a:lnTo>
                <a:lnTo>
                  <a:pt x="7068312" y="7013659"/>
                </a:lnTo>
                <a:lnTo>
                  <a:pt x="0" y="70136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03983" y="570545"/>
            <a:ext cx="15164960" cy="98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0"/>
              </a:lnSpc>
            </a:pPr>
            <a:r>
              <a:rPr lang="en-US" sz="6900">
                <a:solidFill>
                  <a:srgbClr val="E1C340"/>
                </a:solidFill>
                <a:latin typeface="DM Sans Bold"/>
              </a:rPr>
              <a:t>RESULTS/MODEL PERFORMANCE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52467" y="5191125"/>
            <a:ext cx="2823448" cy="66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6"/>
              </a:lnSpc>
              <a:spcBef>
                <a:spcPct val="0"/>
              </a:spcBef>
            </a:pPr>
            <a:r>
              <a:rPr lang="en-US" sz="4751">
                <a:solidFill>
                  <a:srgbClr val="FFFFFF"/>
                </a:solidFill>
                <a:latin typeface="DM Sans Bold"/>
              </a:rPr>
              <a:t>Accuracy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5088348" y="1318623"/>
            <a:ext cx="8617260" cy="7649754"/>
          </a:xfrm>
          <a:custGeom>
            <a:avLst/>
            <a:gdLst/>
            <a:ahLst/>
            <a:cxnLst/>
            <a:rect l="l" t="t" r="r" b="b"/>
            <a:pathLst>
              <a:path w="8617260" h="7649754">
                <a:moveTo>
                  <a:pt x="0" y="0"/>
                </a:moveTo>
                <a:lnTo>
                  <a:pt x="8617260" y="0"/>
                </a:lnTo>
                <a:lnTo>
                  <a:pt x="8617260" y="7649754"/>
                </a:lnTo>
                <a:lnTo>
                  <a:pt x="0" y="76497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577986" y="4714975"/>
            <a:ext cx="16058008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E1C340"/>
                </a:solidFill>
                <a:latin typeface="DM Sans Bold"/>
              </a:rPr>
              <a:t> FUTURE PLANS</a:t>
            </a:r>
          </a:p>
          <a:p>
            <a:pPr algn="ctr">
              <a:lnSpc>
                <a:spcPts val="8800"/>
              </a:lnSpc>
            </a:pPr>
            <a:endParaRPr lang="en-US" sz="8000">
              <a:solidFill>
                <a:srgbClr val="E1C340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2889" y="2560444"/>
            <a:ext cx="5167485" cy="6697856"/>
          </a:xfrm>
          <a:custGeom>
            <a:avLst/>
            <a:gdLst/>
            <a:ahLst/>
            <a:cxnLst/>
            <a:rect l="l" t="t" r="r" b="b"/>
            <a:pathLst>
              <a:path w="5167485" h="6697856">
                <a:moveTo>
                  <a:pt x="0" y="0"/>
                </a:moveTo>
                <a:lnTo>
                  <a:pt x="5167485" y="0"/>
                </a:lnTo>
                <a:lnTo>
                  <a:pt x="5167485" y="6697856"/>
                </a:lnTo>
                <a:lnTo>
                  <a:pt x="0" y="6697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337695" y="5839030"/>
            <a:ext cx="4734459" cy="1844657"/>
          </a:xfrm>
          <a:custGeom>
            <a:avLst/>
            <a:gdLst/>
            <a:ahLst/>
            <a:cxnLst/>
            <a:rect l="l" t="t" r="r" b="b"/>
            <a:pathLst>
              <a:path w="4734459" h="1844657">
                <a:moveTo>
                  <a:pt x="0" y="0"/>
                </a:moveTo>
                <a:lnTo>
                  <a:pt x="4734459" y="0"/>
                </a:lnTo>
                <a:lnTo>
                  <a:pt x="4734459" y="1844657"/>
                </a:lnTo>
                <a:lnTo>
                  <a:pt x="0" y="1844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1383050" y="1773616"/>
            <a:ext cx="6161248" cy="6057460"/>
          </a:xfrm>
          <a:custGeom>
            <a:avLst/>
            <a:gdLst/>
            <a:ahLst/>
            <a:cxnLst/>
            <a:rect l="l" t="t" r="r" b="b"/>
            <a:pathLst>
              <a:path w="6161248" h="6057460">
                <a:moveTo>
                  <a:pt x="0" y="0"/>
                </a:moveTo>
                <a:lnTo>
                  <a:pt x="6161248" y="0"/>
                </a:lnTo>
                <a:lnTo>
                  <a:pt x="6161248" y="6057460"/>
                </a:lnTo>
                <a:lnTo>
                  <a:pt x="0" y="6057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672889" y="555621"/>
            <a:ext cx="13923453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DM Sans Bold"/>
              </a:rPr>
              <a:t>PROJECT GOAL &amp; FUTURE PLAN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5293" y="1811716"/>
            <a:ext cx="5542676" cy="534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0"/>
              </a:lnSpc>
            </a:pPr>
            <a:r>
              <a:rPr lang="en-US" sz="3800">
                <a:solidFill>
                  <a:srgbClr val="E1C340"/>
                </a:solidFill>
                <a:latin typeface="DM Sans Bold"/>
              </a:rPr>
              <a:t>paper submission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40374" y="4545331"/>
            <a:ext cx="5542676" cy="1581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0"/>
              </a:lnSpc>
            </a:pPr>
            <a:r>
              <a:rPr lang="en-US" sz="3800">
                <a:solidFill>
                  <a:srgbClr val="E1C340"/>
                </a:solidFill>
                <a:latin typeface="DM Sans Bold"/>
              </a:rPr>
              <a:t>Attempt to improve model performance</a:t>
            </a:r>
          </a:p>
          <a:p>
            <a:pPr algn="ctr">
              <a:lnSpc>
                <a:spcPts val="4180"/>
              </a:lnSpc>
            </a:pPr>
            <a:endParaRPr lang="en-US" sz="3800">
              <a:solidFill>
                <a:srgbClr val="E1C340"/>
              </a:solidFill>
              <a:latin typeface="DM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27969" y="8040626"/>
            <a:ext cx="11950305" cy="315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521" lvl="1" indent="-410260">
              <a:lnSpc>
                <a:spcPts val="418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DM Sans"/>
              </a:rPr>
              <a:t>Hyperparameter tuning, feature engineering, and finetuning</a:t>
            </a:r>
          </a:p>
          <a:p>
            <a:pPr marL="820521" lvl="1" indent="-410260">
              <a:lnSpc>
                <a:spcPts val="418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DM Sans"/>
              </a:rPr>
              <a:t>Generating derivatives and subdividing predictors</a:t>
            </a:r>
          </a:p>
          <a:p>
            <a:pPr algn="ctr">
              <a:lnSpc>
                <a:spcPts val="4180"/>
              </a:lnSpc>
            </a:pPr>
            <a:endParaRPr lang="en-US" sz="3800">
              <a:solidFill>
                <a:srgbClr val="FFFFFF"/>
              </a:solidFill>
              <a:latin typeface="DM Sans"/>
            </a:endParaRPr>
          </a:p>
          <a:p>
            <a:pPr algn="ctr">
              <a:lnSpc>
                <a:spcPts val="4180"/>
              </a:lnSpc>
            </a:pPr>
            <a:endParaRPr lang="en-US" sz="380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939961" y="2097787"/>
            <a:ext cx="5542676" cy="534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0"/>
              </a:lnSpc>
            </a:pPr>
            <a:r>
              <a:rPr lang="en-US" sz="3800">
                <a:solidFill>
                  <a:srgbClr val="E1C340"/>
                </a:solidFill>
                <a:latin typeface="DM Sans Bold"/>
              </a:rPr>
              <a:t>Prototype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77064" y="1994321"/>
            <a:ext cx="11192019" cy="7820179"/>
            <a:chOff x="0" y="0"/>
            <a:chExt cx="2947692" cy="20596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47692" cy="2059636"/>
            </a:xfrm>
            <a:custGeom>
              <a:avLst/>
              <a:gdLst/>
              <a:ahLst/>
              <a:cxnLst/>
              <a:rect l="l" t="t" r="r" b="b"/>
              <a:pathLst>
                <a:path w="2947692" h="2059636">
                  <a:moveTo>
                    <a:pt x="0" y="0"/>
                  </a:moveTo>
                  <a:lnTo>
                    <a:pt x="2947692" y="0"/>
                  </a:lnTo>
                  <a:lnTo>
                    <a:pt x="2947692" y="2059636"/>
                  </a:lnTo>
                  <a:lnTo>
                    <a:pt x="0" y="20596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4032875" y="4391704"/>
          <a:ext cx="10344848" cy="1952625"/>
        </p:xfrm>
        <a:graphic>
          <a:graphicData uri="http://schemas.openxmlformats.org/drawingml/2006/table">
            <a:tbl>
              <a:tblPr/>
              <a:tblGrid>
                <a:gridCol w="1293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3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31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31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4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31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310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97744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 1 Bold"/>
                        </a:rPr>
                        <a:t>Inning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 1 Bold"/>
                        </a:rPr>
                        <a:t>Strike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 1 Bold"/>
                        </a:rPr>
                        <a:t>Ball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 1 Bold"/>
                        </a:rPr>
                        <a:t>Releas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 1 Bold"/>
                        </a:rPr>
                        <a:t>Speed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 1 Bold"/>
                        </a:rPr>
                        <a:t>Releas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 1 Bold"/>
                        </a:rPr>
                        <a:t>Extension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000000"/>
                          </a:solidFill>
                          <a:latin typeface="Canva Sans 1 Bold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 1 Bold"/>
                        </a:rPr>
                        <a:t>Spin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 1 Bold"/>
                        </a:rPr>
                        <a:t>Zone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881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1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1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1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1"/>
                        </a:rPr>
                        <a:t>90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1"/>
                        </a:rPr>
                        <a:t>99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1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1"/>
                        </a:rPr>
                        <a:t>2400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1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4154847" y="2404109"/>
            <a:ext cx="3312753" cy="1915265"/>
          </a:xfrm>
          <a:custGeom>
            <a:avLst/>
            <a:gdLst/>
            <a:ahLst/>
            <a:cxnLst/>
            <a:rect l="l" t="t" r="r" b="b"/>
            <a:pathLst>
              <a:path w="3435701" h="1987596">
                <a:moveTo>
                  <a:pt x="0" y="0"/>
                </a:moveTo>
                <a:lnTo>
                  <a:pt x="3435701" y="0"/>
                </a:lnTo>
                <a:lnTo>
                  <a:pt x="3435701" y="1987595"/>
                </a:lnTo>
                <a:lnTo>
                  <a:pt x="0" y="1987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9205298" y="7183290"/>
            <a:ext cx="1988803" cy="2281610"/>
          </a:xfrm>
          <a:custGeom>
            <a:avLst/>
            <a:gdLst/>
            <a:ahLst/>
            <a:cxnLst/>
            <a:rect l="l" t="t" r="r" b="b"/>
            <a:pathLst>
              <a:path w="1988803" h="2281610">
                <a:moveTo>
                  <a:pt x="0" y="0"/>
                </a:moveTo>
                <a:lnTo>
                  <a:pt x="1988804" y="0"/>
                </a:lnTo>
                <a:lnTo>
                  <a:pt x="1988804" y="2281610"/>
                </a:lnTo>
                <a:lnTo>
                  <a:pt x="0" y="2281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7146853" y="7183290"/>
            <a:ext cx="1940273" cy="2281610"/>
          </a:xfrm>
          <a:custGeom>
            <a:avLst/>
            <a:gdLst/>
            <a:ahLst/>
            <a:cxnLst/>
            <a:rect l="l" t="t" r="r" b="b"/>
            <a:pathLst>
              <a:path w="1940273" h="2281610">
                <a:moveTo>
                  <a:pt x="0" y="0"/>
                </a:moveTo>
                <a:lnTo>
                  <a:pt x="1940274" y="0"/>
                </a:lnTo>
                <a:lnTo>
                  <a:pt x="1940274" y="2281610"/>
                </a:lnTo>
                <a:lnTo>
                  <a:pt x="0" y="2281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0" r="-80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1613495" y="6543005"/>
            <a:ext cx="2764226" cy="801777"/>
            <a:chOff x="0" y="0"/>
            <a:chExt cx="728027" cy="2111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8027" cy="211168"/>
            </a:xfrm>
            <a:custGeom>
              <a:avLst/>
              <a:gdLst/>
              <a:ahLst/>
              <a:cxnLst/>
              <a:rect l="l" t="t" r="r" b="b"/>
              <a:pathLst>
                <a:path w="728027" h="211168">
                  <a:moveTo>
                    <a:pt x="0" y="0"/>
                  </a:moveTo>
                  <a:lnTo>
                    <a:pt x="728027" y="0"/>
                  </a:lnTo>
                  <a:lnTo>
                    <a:pt x="728027" y="211168"/>
                  </a:lnTo>
                  <a:lnTo>
                    <a:pt x="0" y="211168"/>
                  </a:lnTo>
                  <a:close/>
                </a:path>
              </a:pathLst>
            </a:custGeom>
            <a:solidFill>
              <a:srgbClr val="BBCBC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674161" cy="182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739"/>
                </a:lnSpc>
              </a:pPr>
              <a:r>
                <a:rPr lang="en-US" sz="3399" dirty="0">
                  <a:solidFill>
                    <a:srgbClr val="000000"/>
                  </a:solidFill>
                  <a:latin typeface="Canva Sans 1 Bold"/>
                </a:rPr>
                <a:t> INPUT    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1817084" y="6656190"/>
            <a:ext cx="607434" cy="575406"/>
          </a:xfrm>
          <a:custGeom>
            <a:avLst/>
            <a:gdLst/>
            <a:ahLst/>
            <a:cxnLst/>
            <a:rect l="l" t="t" r="r" b="b"/>
            <a:pathLst>
              <a:path w="607434" h="575406">
                <a:moveTo>
                  <a:pt x="0" y="0"/>
                </a:moveTo>
                <a:lnTo>
                  <a:pt x="607434" y="0"/>
                </a:lnTo>
                <a:lnTo>
                  <a:pt x="607434" y="575406"/>
                </a:lnTo>
                <a:lnTo>
                  <a:pt x="0" y="575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672889" y="555621"/>
            <a:ext cx="13923453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DM Sans Bold"/>
              </a:rPr>
              <a:t>PROJECT GOAL &amp; FUTURE PLAN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18917" y="1460280"/>
            <a:ext cx="2881928" cy="534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0"/>
              </a:lnSpc>
            </a:pPr>
            <a:r>
              <a:rPr lang="en-US" sz="3800">
                <a:solidFill>
                  <a:srgbClr val="E1C340"/>
                </a:solidFill>
                <a:latin typeface="DM Sans Bold"/>
              </a:rPr>
              <a:t>Prototype</a:t>
            </a:r>
          </a:p>
        </p:txBody>
      </p:sp>
      <p:graphicFrame>
        <p:nvGraphicFramePr>
          <p:cNvPr id="15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342467"/>
              </p:ext>
            </p:extLst>
          </p:nvPr>
        </p:nvGraphicFramePr>
        <p:xfrm>
          <a:off x="4032875" y="7509707"/>
          <a:ext cx="2730289" cy="1628775"/>
        </p:xfrm>
        <a:graphic>
          <a:graphicData uri="http://schemas.openxmlformats.org/drawingml/2006/table">
            <a:tbl>
              <a:tblPr/>
              <a:tblGrid>
                <a:gridCol w="2730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70498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 1 Bold"/>
                        </a:rPr>
                        <a:t>RESULT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277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latin typeface="Canva Sans 1"/>
                        </a:rPr>
                        <a:t>ON_BASE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81200" y="6267450"/>
            <a:ext cx="2880360" cy="4114800"/>
          </a:xfrm>
          <a:custGeom>
            <a:avLst/>
            <a:gdLst/>
            <a:ahLst/>
            <a:cxnLst/>
            <a:rect l="l" t="t" r="r" b="b"/>
            <a:pathLst>
              <a:path w="2880360" h="4114800">
                <a:moveTo>
                  <a:pt x="0" y="0"/>
                </a:moveTo>
                <a:lnTo>
                  <a:pt x="2880360" y="0"/>
                </a:lnTo>
                <a:lnTo>
                  <a:pt x="2880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5623560" y="7673106"/>
            <a:ext cx="3422956" cy="2613894"/>
          </a:xfrm>
          <a:custGeom>
            <a:avLst/>
            <a:gdLst/>
            <a:ahLst/>
            <a:cxnLst/>
            <a:rect l="l" t="t" r="r" b="b"/>
            <a:pathLst>
              <a:path w="3422956" h="2613894">
                <a:moveTo>
                  <a:pt x="0" y="0"/>
                </a:moveTo>
                <a:lnTo>
                  <a:pt x="3422956" y="0"/>
                </a:lnTo>
                <a:lnTo>
                  <a:pt x="3422956" y="2613894"/>
                </a:lnTo>
                <a:lnTo>
                  <a:pt x="0" y="26138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3287398" y="5900478"/>
            <a:ext cx="4572000" cy="4114800"/>
          </a:xfrm>
          <a:custGeom>
            <a:avLst/>
            <a:gdLst/>
            <a:ahLst/>
            <a:cxnLst/>
            <a:rect l="l" t="t" r="r" b="b"/>
            <a:pathLst>
              <a:path w="4572000" h="4114800">
                <a:moveTo>
                  <a:pt x="0" y="0"/>
                </a:moveTo>
                <a:lnTo>
                  <a:pt x="4572000" y="0"/>
                </a:lnTo>
                <a:lnTo>
                  <a:pt x="4572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4245946" y="3130544"/>
            <a:ext cx="10620170" cy="166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0"/>
              </a:lnSpc>
            </a:pPr>
            <a:r>
              <a:rPr lang="en-US" sz="12500">
                <a:solidFill>
                  <a:srgbClr val="E1C340"/>
                </a:solidFill>
                <a:latin typeface="DM Sans Bold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16161" y="1803335"/>
            <a:ext cx="6100848" cy="6924492"/>
          </a:xfrm>
          <a:custGeom>
            <a:avLst/>
            <a:gdLst/>
            <a:ahLst/>
            <a:cxnLst/>
            <a:rect l="l" t="t" r="r" b="b"/>
            <a:pathLst>
              <a:path w="6100848" h="6924492">
                <a:moveTo>
                  <a:pt x="0" y="0"/>
                </a:moveTo>
                <a:lnTo>
                  <a:pt x="6100848" y="0"/>
                </a:lnTo>
                <a:lnTo>
                  <a:pt x="6100848" y="6924492"/>
                </a:lnTo>
                <a:lnTo>
                  <a:pt x="0" y="6924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051984" y="1803335"/>
            <a:ext cx="4000556" cy="6924492"/>
          </a:xfrm>
          <a:custGeom>
            <a:avLst/>
            <a:gdLst/>
            <a:ahLst/>
            <a:cxnLst/>
            <a:rect l="l" t="t" r="r" b="b"/>
            <a:pathLst>
              <a:path w="4000556" h="6924492">
                <a:moveTo>
                  <a:pt x="0" y="0"/>
                </a:moveTo>
                <a:lnTo>
                  <a:pt x="4000556" y="0"/>
                </a:lnTo>
                <a:lnTo>
                  <a:pt x="4000556" y="6924492"/>
                </a:lnTo>
                <a:lnTo>
                  <a:pt x="0" y="6924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72889" y="555621"/>
            <a:ext cx="10759303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E1C340"/>
                </a:solidFill>
                <a:latin typeface="DM Sans Bold"/>
              </a:rPr>
              <a:t>01. BACKGROUND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16621" y="9010332"/>
            <a:ext cx="8871839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DM Sans"/>
              </a:rPr>
              <a:t>Simple Statistical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95859" y="9010332"/>
            <a:ext cx="8871839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DM Sans"/>
              </a:rPr>
              <a:t>Various &amp; Detailed data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7063102" y="4151475"/>
            <a:ext cx="1342497" cy="2228211"/>
          </a:xfrm>
          <a:custGeom>
            <a:avLst/>
            <a:gdLst/>
            <a:ahLst/>
            <a:cxnLst/>
            <a:rect l="l" t="t" r="r" b="b"/>
            <a:pathLst>
              <a:path w="1342497" h="2228211">
                <a:moveTo>
                  <a:pt x="0" y="0"/>
                </a:moveTo>
                <a:lnTo>
                  <a:pt x="1342497" y="0"/>
                </a:lnTo>
                <a:lnTo>
                  <a:pt x="1342497" y="2228211"/>
                </a:lnTo>
                <a:lnTo>
                  <a:pt x="0" y="2228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1368" y="2608076"/>
            <a:ext cx="7852481" cy="5450546"/>
          </a:xfrm>
          <a:custGeom>
            <a:avLst/>
            <a:gdLst/>
            <a:ahLst/>
            <a:cxnLst/>
            <a:rect l="l" t="t" r="r" b="b"/>
            <a:pathLst>
              <a:path w="7852481" h="5450546">
                <a:moveTo>
                  <a:pt x="0" y="0"/>
                </a:moveTo>
                <a:lnTo>
                  <a:pt x="7852481" y="0"/>
                </a:lnTo>
                <a:lnTo>
                  <a:pt x="7852481" y="5450546"/>
                </a:lnTo>
                <a:lnTo>
                  <a:pt x="0" y="5450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854474" y="2608076"/>
            <a:ext cx="7404826" cy="5764372"/>
          </a:xfrm>
          <a:custGeom>
            <a:avLst/>
            <a:gdLst/>
            <a:ahLst/>
            <a:cxnLst/>
            <a:rect l="l" t="t" r="r" b="b"/>
            <a:pathLst>
              <a:path w="7404826" h="5764372">
                <a:moveTo>
                  <a:pt x="0" y="0"/>
                </a:moveTo>
                <a:lnTo>
                  <a:pt x="7404826" y="0"/>
                </a:lnTo>
                <a:lnTo>
                  <a:pt x="7404826" y="5764372"/>
                </a:lnTo>
                <a:lnTo>
                  <a:pt x="0" y="5764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72889" y="555621"/>
            <a:ext cx="13923453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E1C340"/>
                </a:solidFill>
                <a:latin typeface="DM Sans Bold"/>
              </a:rPr>
              <a:t>MLB CASE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91243" y="8377502"/>
            <a:ext cx="8871839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DM Sans"/>
              </a:rPr>
              <a:t>Matthew Thomas Holliday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22323" y="8663570"/>
            <a:ext cx="8871839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DM Sans"/>
              </a:rPr>
              <a:t>He experienced a slump in 2009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4168" y="2794161"/>
            <a:ext cx="10319656" cy="5162830"/>
          </a:xfrm>
          <a:custGeom>
            <a:avLst/>
            <a:gdLst/>
            <a:ahLst/>
            <a:cxnLst/>
            <a:rect l="l" t="t" r="r" b="b"/>
            <a:pathLst>
              <a:path w="10319656" h="5162830">
                <a:moveTo>
                  <a:pt x="0" y="0"/>
                </a:moveTo>
                <a:lnTo>
                  <a:pt x="10319657" y="0"/>
                </a:lnTo>
                <a:lnTo>
                  <a:pt x="10319657" y="5162830"/>
                </a:lnTo>
                <a:lnTo>
                  <a:pt x="0" y="5162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975486" y="2555493"/>
            <a:ext cx="7034644" cy="5640166"/>
          </a:xfrm>
          <a:custGeom>
            <a:avLst/>
            <a:gdLst/>
            <a:ahLst/>
            <a:cxnLst/>
            <a:rect l="l" t="t" r="r" b="b"/>
            <a:pathLst>
              <a:path w="7034644" h="5640166">
                <a:moveTo>
                  <a:pt x="0" y="0"/>
                </a:moveTo>
                <a:lnTo>
                  <a:pt x="7034643" y="0"/>
                </a:lnTo>
                <a:lnTo>
                  <a:pt x="7034643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901986" y="8724265"/>
            <a:ext cx="8871839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DM Sans"/>
              </a:rPr>
              <a:t>Leven swing &gt; Uppercut swing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2889" y="555621"/>
            <a:ext cx="15790302" cy="197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E1C340"/>
                </a:solidFill>
                <a:latin typeface="DM Sans Bold"/>
              </a:rPr>
              <a:t>EXIT VELOCITY / LAUNCH ANGLE</a:t>
            </a:r>
          </a:p>
          <a:p>
            <a:pPr>
              <a:lnSpc>
                <a:spcPts val="7700"/>
              </a:lnSpc>
            </a:pPr>
            <a:endParaRPr lang="en-US" sz="7000">
              <a:solidFill>
                <a:srgbClr val="E1C340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42413" y="2398436"/>
            <a:ext cx="13603174" cy="5490128"/>
          </a:xfrm>
          <a:custGeom>
            <a:avLst/>
            <a:gdLst/>
            <a:ahLst/>
            <a:cxnLst/>
            <a:rect l="l" t="t" r="r" b="b"/>
            <a:pathLst>
              <a:path w="13603174" h="5490128">
                <a:moveTo>
                  <a:pt x="0" y="0"/>
                </a:moveTo>
                <a:lnTo>
                  <a:pt x="13603174" y="0"/>
                </a:lnTo>
                <a:lnTo>
                  <a:pt x="13603174" y="5490128"/>
                </a:lnTo>
                <a:lnTo>
                  <a:pt x="0" y="549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901986" y="8724265"/>
            <a:ext cx="6087387" cy="105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>
              <a:lnSpc>
                <a:spcPts val="418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DM Sans"/>
              </a:rPr>
              <a:t>Release height : 2.03m</a:t>
            </a:r>
          </a:p>
          <a:p>
            <a:pPr marL="820421" lvl="1" indent="-410210">
              <a:lnSpc>
                <a:spcPts val="418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DM Sans"/>
              </a:rPr>
              <a:t>Extension: 2.06m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50264" y="8060014"/>
            <a:ext cx="6087387" cy="210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>
              <a:lnSpc>
                <a:spcPts val="418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DM Sans"/>
              </a:rPr>
              <a:t>Four-seam 2350 rpm</a:t>
            </a:r>
          </a:p>
          <a:p>
            <a:pPr marL="820421" lvl="1" indent="-410210">
              <a:lnSpc>
                <a:spcPts val="418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DM Sans"/>
              </a:rPr>
              <a:t>Slider 2625 rpm</a:t>
            </a:r>
          </a:p>
          <a:p>
            <a:pPr marL="820421" lvl="1" indent="-410210">
              <a:lnSpc>
                <a:spcPts val="418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DM Sans"/>
              </a:rPr>
              <a:t>Curve 2652 rpm</a:t>
            </a:r>
          </a:p>
          <a:p>
            <a:pPr marL="820421" lvl="1" indent="-410210">
              <a:lnSpc>
                <a:spcPts val="418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DM Sans"/>
              </a:rPr>
              <a:t>Extension: 2.06m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2889" y="555621"/>
            <a:ext cx="13923453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E1C340"/>
                </a:solidFill>
                <a:latin typeface="DM Sans Bold"/>
              </a:rPr>
              <a:t>KBO CASES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49606" y="1730715"/>
            <a:ext cx="6087387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DM Sans"/>
              </a:rPr>
              <a:t>Justin Case Haley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32684" y="1730715"/>
            <a:ext cx="6087387" cy="105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DM Sans"/>
              </a:rPr>
              <a:t>William Deck McGuire</a:t>
            </a:r>
          </a:p>
          <a:p>
            <a:pPr>
              <a:lnSpc>
                <a:spcPts val="4180"/>
              </a:lnSpc>
            </a:pPr>
            <a:endParaRPr lang="en-US" sz="3800">
              <a:solidFill>
                <a:srgbClr val="FFFFFF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1064" y="2880488"/>
            <a:ext cx="4518736" cy="4526024"/>
          </a:xfrm>
          <a:custGeom>
            <a:avLst/>
            <a:gdLst/>
            <a:ahLst/>
            <a:cxnLst/>
            <a:rect l="l" t="t" r="r" b="b"/>
            <a:pathLst>
              <a:path w="4518736" h="4526024">
                <a:moveTo>
                  <a:pt x="0" y="0"/>
                </a:moveTo>
                <a:lnTo>
                  <a:pt x="4518736" y="0"/>
                </a:lnTo>
                <a:lnTo>
                  <a:pt x="4518736" y="4526024"/>
                </a:lnTo>
                <a:lnTo>
                  <a:pt x="0" y="4526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5212200" y="2880488"/>
            <a:ext cx="4518736" cy="4526024"/>
          </a:xfrm>
          <a:custGeom>
            <a:avLst/>
            <a:gdLst/>
            <a:ahLst/>
            <a:cxnLst/>
            <a:rect l="l" t="t" r="r" b="b"/>
            <a:pathLst>
              <a:path w="4518736" h="4526024">
                <a:moveTo>
                  <a:pt x="0" y="0"/>
                </a:moveTo>
                <a:lnTo>
                  <a:pt x="4518736" y="0"/>
                </a:lnTo>
                <a:lnTo>
                  <a:pt x="4518736" y="4526024"/>
                </a:lnTo>
                <a:lnTo>
                  <a:pt x="0" y="4526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0341443" y="1028700"/>
            <a:ext cx="7474107" cy="3083160"/>
          </a:xfrm>
          <a:custGeom>
            <a:avLst/>
            <a:gdLst/>
            <a:ahLst/>
            <a:cxnLst/>
            <a:rect l="l" t="t" r="r" b="b"/>
            <a:pathLst>
              <a:path w="7474107" h="3083160">
                <a:moveTo>
                  <a:pt x="0" y="0"/>
                </a:moveTo>
                <a:lnTo>
                  <a:pt x="7474107" y="0"/>
                </a:lnTo>
                <a:lnTo>
                  <a:pt x="7474107" y="3083160"/>
                </a:lnTo>
                <a:lnTo>
                  <a:pt x="0" y="3083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0897692" y="4548467"/>
            <a:ext cx="6361608" cy="3851755"/>
          </a:xfrm>
          <a:custGeom>
            <a:avLst/>
            <a:gdLst/>
            <a:ahLst/>
            <a:cxnLst/>
            <a:rect l="l" t="t" r="r" b="b"/>
            <a:pathLst>
              <a:path w="6361608" h="3851755">
                <a:moveTo>
                  <a:pt x="0" y="0"/>
                </a:moveTo>
                <a:lnTo>
                  <a:pt x="6361608" y="0"/>
                </a:lnTo>
                <a:lnTo>
                  <a:pt x="6361608" y="3851755"/>
                </a:lnTo>
                <a:lnTo>
                  <a:pt x="0" y="38517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168507" y="7828722"/>
            <a:ext cx="6087387" cy="1581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DM Sans"/>
              </a:rPr>
              <a:t>Massive Data is complicated for humans</a:t>
            </a:r>
          </a:p>
          <a:p>
            <a:pPr algn="ctr">
              <a:lnSpc>
                <a:spcPts val="4180"/>
              </a:lnSpc>
            </a:pPr>
            <a:endParaRPr lang="en-US" sz="380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511409" y="8876472"/>
            <a:ext cx="6087387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DM Sans"/>
              </a:rPr>
              <a:t>AI + Baseball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351214"/>
            <a:ext cx="9326277" cy="6412779"/>
          </a:xfrm>
          <a:custGeom>
            <a:avLst/>
            <a:gdLst/>
            <a:ahLst/>
            <a:cxnLst/>
            <a:rect l="l" t="t" r="r" b="b"/>
            <a:pathLst>
              <a:path w="9326277" h="6412779">
                <a:moveTo>
                  <a:pt x="0" y="0"/>
                </a:moveTo>
                <a:lnTo>
                  <a:pt x="9326277" y="0"/>
                </a:lnTo>
                <a:lnTo>
                  <a:pt x="9326277" y="6412780"/>
                </a:lnTo>
                <a:lnTo>
                  <a:pt x="0" y="641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72889" y="555621"/>
            <a:ext cx="13923453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E1C340"/>
                </a:solidFill>
                <a:latin typeface="DM Sans Bold"/>
              </a:rPr>
              <a:t>TARGET VARIABLE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597029"/>
            <a:ext cx="14940588" cy="1581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DM Sans"/>
              </a:rPr>
              <a:t>Why are on-base or outs important?</a:t>
            </a:r>
          </a:p>
          <a:p>
            <a:pPr marL="820421" lvl="1" indent="-410210">
              <a:lnSpc>
                <a:spcPts val="418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DM Sans"/>
              </a:rPr>
              <a:t>In particular, outs and runs are important because </a:t>
            </a:r>
            <a:r>
              <a:rPr lang="en-US" sz="3800">
                <a:solidFill>
                  <a:srgbClr val="FFFFFF"/>
                </a:solidFill>
                <a:latin typeface="DM Sans Bold"/>
              </a:rPr>
              <a:t>each one is associated with winning a score.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816493" y="3802380"/>
            <a:ext cx="6830538" cy="545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2" lvl="1" indent="-388621">
              <a:lnSpc>
                <a:spcPts val="396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DM Sans"/>
              </a:rPr>
              <a:t>A table of expected scoring values based on 15-17 Kbo outings and on-base hits</a:t>
            </a:r>
          </a:p>
          <a:p>
            <a:pPr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DM Sans"/>
              </a:rPr>
              <a:t>Score = Win</a:t>
            </a:r>
          </a:p>
          <a:p>
            <a:pPr>
              <a:lnSpc>
                <a:spcPts val="3960"/>
              </a:lnSpc>
            </a:pPr>
            <a:endParaRPr lang="en-US" sz="3600">
              <a:solidFill>
                <a:srgbClr val="FFFFFF"/>
              </a:solidFill>
              <a:latin typeface="DM Sans"/>
            </a:endParaRPr>
          </a:p>
          <a:p>
            <a:pPr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DM Sans"/>
              </a:rPr>
              <a:t>Scoring leads to victory.</a:t>
            </a:r>
          </a:p>
          <a:p>
            <a:pPr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DM Sans"/>
              </a:rPr>
              <a:t>In order to score a lot, you have to get on-base a lot,</a:t>
            </a:r>
          </a:p>
          <a:p>
            <a:pPr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DM Sans"/>
              </a:rPr>
              <a:t>The value of the expected score varies depending on the on-base counts.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1282</Words>
  <Application>Microsoft Office PowerPoint</Application>
  <PresentationFormat>사용자 지정</PresentationFormat>
  <Paragraphs>293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Canva Sans 2 Bold</vt:lpstr>
      <vt:lpstr>Canva Sans 1 Bold</vt:lpstr>
      <vt:lpstr>DM Sans Bold</vt:lpstr>
      <vt:lpstr>Canva Sans 2</vt:lpstr>
      <vt:lpstr>Canva Sans 1</vt:lpstr>
      <vt:lpstr>DM Sans Italics</vt:lpstr>
      <vt:lpstr>Calibri</vt:lpstr>
      <vt:lpstr>Arial</vt:lpstr>
      <vt:lpstr>DM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</dc:title>
  <cp:lastModifiedBy>지민 김</cp:lastModifiedBy>
  <cp:revision>7</cp:revision>
  <dcterms:created xsi:type="dcterms:W3CDTF">2006-08-16T00:00:00Z</dcterms:created>
  <dcterms:modified xsi:type="dcterms:W3CDTF">2023-10-16T08:29:32Z</dcterms:modified>
  <dc:identifier>DAFjXek1S2A</dc:identifier>
</cp:coreProperties>
</file>